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Lst>
  <p:sldSz cx="9144000" cy="5143500" type="screen16x9"/>
  <p:notesSz cx="6858000" cy="9144000"/>
  <p:embeddedFontLst>
    <p:embeddedFont>
      <p:font typeface="Impact" panose="020B0806030902050204" pitchFamily="34" charset="0"/>
      <p:regular r:id="rId27"/>
    </p:embeddedFont>
    <p:embeddedFont>
      <p:font typeface="Merriweather Black" panose="00000A00000000000000" pitchFamily="2" charset="0"/>
      <p:bold r:id="rId28"/>
      <p:boldItalic r:id="rId29"/>
    </p:embeddedFont>
    <p:embeddedFont>
      <p:font typeface="Oswald" panose="020F0502020204030204" pitchFamily="2" charset="0"/>
      <p:regular r:id="rId30"/>
      <p:bold r:id="rId31"/>
    </p:embeddedFont>
    <p:embeddedFont>
      <p:font typeface="Oswald Medium" panose="020F0502020204030204" pitchFamily="2" charset="0"/>
      <p:regular r:id="rId32"/>
      <p:bold r:id="rId33"/>
    </p:embeddedFont>
    <p:embeddedFont>
      <p:font typeface="Oswald SemiBold" panose="020F0502020204030204" pitchFamily="2" charset="0"/>
      <p:regular r:id="rId34"/>
      <p:bold r:id="rId3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3" d="100"/>
          <a:sy n="103" d="100"/>
        </p:scale>
        <p:origin x="874" y="58"/>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7.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6.fntdata"/><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font" Target="fonts/font9.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24ae6c9edc1_0_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24ae6c9edc1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24ae6c9edc1_0_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24ae6c9edc1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24ae6c9edc1_0_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24ae6c9edc1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24ae6c9edc1_0_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24ae6c9edc1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24ae6c9edc1_0_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24ae6c9edc1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24ae6c9edc1_0_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24ae6c9edc1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24ae6c9edc1_0_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24ae6c9edc1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24ae6c9edc1_0_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24ae6c9edc1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24ae6c9edc1_0_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24ae6c9edc1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24ae6c9edc1_0_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24ae6c9edc1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24ae6c9edc1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24ae6c9edc1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24ae6c9edc1_0_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24ae6c9edc1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24ae6c9edc1_0_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24ae6c9edc1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24ae6c9edc1_0_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24ae6c9edc1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24ae6c9edc1_0_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24ae6c9edc1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24ae6c9edc1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24ae6c9edc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24ae6c9edc1_0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24ae6c9edc1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24ae6c9edc1_0_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24ae6c9edc1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24ae6c9edc1_0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24ae6c9edc1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24ae6c9edc1_0_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24ae6c9edc1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24ae6c9edc1_0_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24ae6c9edc1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24ae6c9edc1_0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24ae6c9edc1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24ae6c9edc1_0_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24ae6c9edc1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23.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24.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4" name="Google Shape;54;p13"/>
          <p:cNvPicPr preferRelativeResize="0"/>
          <p:nvPr/>
        </p:nvPicPr>
        <p:blipFill>
          <a:blip r:embed="rId3">
            <a:alphaModFix/>
          </a:blip>
          <a:stretch>
            <a:fillRect/>
          </a:stretch>
        </p:blipFill>
        <p:spPr>
          <a:xfrm>
            <a:off x="0" y="0"/>
            <a:ext cx="9144003" cy="5143501"/>
          </a:xfrm>
          <a:prstGeom prst="rect">
            <a:avLst/>
          </a:prstGeom>
          <a:noFill/>
          <a:ln>
            <a:noFill/>
          </a:ln>
        </p:spPr>
      </p:pic>
      <p:sp>
        <p:nvSpPr>
          <p:cNvPr id="55" name="Google Shape;55;p13"/>
          <p:cNvSpPr txBox="1"/>
          <p:nvPr/>
        </p:nvSpPr>
        <p:spPr>
          <a:xfrm>
            <a:off x="949925" y="1482800"/>
            <a:ext cx="7313700" cy="2493600"/>
          </a:xfrm>
          <a:prstGeom prst="rect">
            <a:avLst/>
          </a:prstGeom>
          <a:noFill/>
          <a:ln>
            <a:noFill/>
          </a:ln>
          <a:effectLst>
            <a:outerShdw blurRad="28575" dist="114300" dir="5640000" algn="bl" rotWithShape="0">
              <a:srgbClr val="000000">
                <a:alpha val="43000"/>
              </a:srgbClr>
            </a:outerShdw>
          </a:effectLst>
        </p:spPr>
        <p:txBody>
          <a:bodyPr spcFirstLastPara="1" wrap="square" lIns="91425" tIns="91425" rIns="91425" bIns="91425" anchor="t" anchorCtr="0">
            <a:spAutoFit/>
          </a:bodyPr>
          <a:lstStyle/>
          <a:p>
            <a:pPr marL="548640" lvl="0" indent="0" algn="l" rtl="0">
              <a:spcBef>
                <a:spcPts val="0"/>
              </a:spcBef>
              <a:spcAft>
                <a:spcPts val="0"/>
              </a:spcAft>
              <a:buNone/>
            </a:pPr>
            <a:r>
              <a:rPr lang="en" sz="15000">
                <a:solidFill>
                  <a:schemeClr val="lt1"/>
                </a:solidFill>
                <a:latin typeface="Impact"/>
                <a:ea typeface="Impact"/>
                <a:cs typeface="Impact"/>
                <a:sym typeface="Impact"/>
              </a:rPr>
              <a:t>KOLKATA</a:t>
            </a:r>
            <a:endParaRPr sz="15000">
              <a:solidFill>
                <a:schemeClr val="lt1"/>
              </a:solidFill>
              <a:latin typeface="Impact"/>
              <a:ea typeface="Impact"/>
              <a:cs typeface="Impact"/>
              <a:sym typeface="Impact"/>
            </a:endParaRPr>
          </a:p>
        </p:txBody>
      </p:sp>
      <p:sp>
        <p:nvSpPr>
          <p:cNvPr id="56" name="Google Shape;56;p13"/>
          <p:cNvSpPr txBox="1"/>
          <p:nvPr/>
        </p:nvSpPr>
        <p:spPr>
          <a:xfrm>
            <a:off x="1166175" y="3892375"/>
            <a:ext cx="7506600" cy="594600"/>
          </a:xfrm>
          <a:prstGeom prst="rect">
            <a:avLst/>
          </a:prstGeom>
          <a:noFill/>
          <a:ln>
            <a:noFill/>
          </a:ln>
        </p:spPr>
        <p:txBody>
          <a:bodyPr spcFirstLastPara="1" wrap="square" lIns="91425" tIns="91425" rIns="91425" bIns="91425" anchor="t" anchorCtr="0">
            <a:noAutofit/>
          </a:bodyPr>
          <a:lstStyle/>
          <a:p>
            <a:pPr marL="1554480" lvl="0" indent="0" algn="l" rtl="0">
              <a:spcBef>
                <a:spcPts val="0"/>
              </a:spcBef>
              <a:spcAft>
                <a:spcPts val="0"/>
              </a:spcAft>
              <a:buNone/>
            </a:pPr>
            <a:r>
              <a:rPr lang="en" sz="3700">
                <a:solidFill>
                  <a:schemeClr val="lt1"/>
                </a:solidFill>
                <a:latin typeface="Merriweather Black"/>
                <a:ea typeface="Merriweather Black"/>
                <a:cs typeface="Merriweather Black"/>
                <a:sym typeface="Merriweather Black"/>
              </a:rPr>
              <a:t>THE CITY OF JOY</a:t>
            </a:r>
            <a:endParaRPr sz="3700">
              <a:solidFill>
                <a:schemeClr val="lt1"/>
              </a:solidFill>
              <a:latin typeface="Merriweather Black"/>
              <a:ea typeface="Merriweather Black"/>
              <a:cs typeface="Merriweather Black"/>
              <a:sym typeface="Merriweather Black"/>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6"/>
        <p:cNvGrpSpPr/>
        <p:nvPr/>
      </p:nvGrpSpPr>
      <p:grpSpPr>
        <a:xfrm>
          <a:off x="0" y="0"/>
          <a:ext cx="0" cy="0"/>
          <a:chOff x="0" y="0"/>
          <a:chExt cx="0" cy="0"/>
        </a:xfrm>
      </p:grpSpPr>
      <p:sp>
        <p:nvSpPr>
          <p:cNvPr id="117" name="Google Shape;117;p22"/>
          <p:cNvSpPr/>
          <p:nvPr/>
        </p:nvSpPr>
        <p:spPr>
          <a:xfrm>
            <a:off x="1667300" y="1140375"/>
            <a:ext cx="5536800" cy="2485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18" name="Google Shape;118;p22"/>
          <p:cNvSpPr txBox="1"/>
          <p:nvPr/>
        </p:nvSpPr>
        <p:spPr>
          <a:xfrm>
            <a:off x="2320100" y="1920000"/>
            <a:ext cx="4231200" cy="13035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
                <a:solidFill>
                  <a:schemeClr val="dk1"/>
                </a:solidFill>
                <a:latin typeface="Oswald SemiBold"/>
                <a:ea typeface="Oswald SemiBold"/>
                <a:cs typeface="Oswald SemiBold"/>
                <a:sym typeface="Oswald SemiBold"/>
              </a:rPr>
              <a:t>The city's terrain is characterized by a flat landscape, with the elevation gradually increasing towards the western parts. The presence of the Hooghly River has played a crucial role in the city's development and connectivity.</a:t>
            </a:r>
            <a:endParaRPr>
              <a:solidFill>
                <a:schemeClr val="dk1"/>
              </a:solidFill>
              <a:latin typeface="Oswald SemiBold"/>
              <a:ea typeface="Oswald SemiBold"/>
              <a:cs typeface="Oswald SemiBold"/>
              <a:sym typeface="Oswald SemiBold"/>
            </a:endParaRPr>
          </a:p>
          <a:p>
            <a:pPr marL="0" lvl="0" indent="0" algn="just" rtl="0">
              <a:spcBef>
                <a:spcPts val="0"/>
              </a:spcBef>
              <a:spcAft>
                <a:spcPts val="0"/>
              </a:spcAft>
              <a:buNone/>
            </a:pPr>
            <a:endParaRPr>
              <a:latin typeface="Oswald SemiBold"/>
              <a:ea typeface="Oswald SemiBold"/>
              <a:cs typeface="Oswald SemiBold"/>
              <a:sym typeface="Oswald SemiBold"/>
            </a:endParaRPr>
          </a:p>
          <a:p>
            <a:pPr marL="0" lvl="0" indent="0" algn="just" rtl="0">
              <a:spcBef>
                <a:spcPts val="0"/>
              </a:spcBef>
              <a:spcAft>
                <a:spcPts val="0"/>
              </a:spcAft>
              <a:buNone/>
            </a:pPr>
            <a:endParaRPr>
              <a:latin typeface="Oswald SemiBold"/>
              <a:ea typeface="Oswald SemiBold"/>
              <a:cs typeface="Oswald SemiBold"/>
              <a:sym typeface="Oswald SemiBold"/>
            </a:endParaRPr>
          </a:p>
        </p:txBody>
      </p:sp>
      <p:sp>
        <p:nvSpPr>
          <p:cNvPr id="119" name="Google Shape;119;p22"/>
          <p:cNvSpPr txBox="1"/>
          <p:nvPr/>
        </p:nvSpPr>
        <p:spPr>
          <a:xfrm>
            <a:off x="3368850" y="1222350"/>
            <a:ext cx="2406300" cy="7389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 sz="3600">
                <a:solidFill>
                  <a:schemeClr val="dk1"/>
                </a:solidFill>
                <a:latin typeface="Oswald SemiBold"/>
                <a:ea typeface="Oswald SemiBold"/>
                <a:cs typeface="Oswald SemiBold"/>
                <a:sym typeface="Oswald SemiBold"/>
              </a:rPr>
              <a:t>Topography</a:t>
            </a:r>
            <a:endParaRPr sz="3600">
              <a:solidFill>
                <a:schemeClr val="dk1"/>
              </a:solidFill>
              <a:latin typeface="Oswald SemiBold"/>
              <a:ea typeface="Oswald SemiBold"/>
              <a:cs typeface="Oswald SemiBold"/>
              <a:sym typeface="Oswald SemiBol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23"/>
        <p:cNvGrpSpPr/>
        <p:nvPr/>
      </p:nvGrpSpPr>
      <p:grpSpPr>
        <a:xfrm>
          <a:off x="0" y="0"/>
          <a:ext cx="0" cy="0"/>
          <a:chOff x="0" y="0"/>
          <a:chExt cx="0" cy="0"/>
        </a:xfrm>
      </p:grpSpPr>
      <p:sp>
        <p:nvSpPr>
          <p:cNvPr id="124" name="Google Shape;124;p23"/>
          <p:cNvSpPr/>
          <p:nvPr/>
        </p:nvSpPr>
        <p:spPr>
          <a:xfrm>
            <a:off x="2186375" y="1360600"/>
            <a:ext cx="5028300" cy="1974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5" name="Google Shape;125;p23"/>
          <p:cNvSpPr txBox="1"/>
          <p:nvPr/>
        </p:nvSpPr>
        <p:spPr>
          <a:xfrm>
            <a:off x="3659550" y="1417200"/>
            <a:ext cx="1824900" cy="7389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 sz="3600">
                <a:solidFill>
                  <a:schemeClr val="dk1"/>
                </a:solidFill>
                <a:latin typeface="Oswald SemiBold"/>
                <a:ea typeface="Oswald SemiBold"/>
                <a:cs typeface="Oswald SemiBold"/>
                <a:sym typeface="Oswald SemiBold"/>
              </a:rPr>
              <a:t>Location</a:t>
            </a:r>
            <a:endParaRPr sz="3600">
              <a:solidFill>
                <a:schemeClr val="dk1"/>
              </a:solidFill>
            </a:endParaRPr>
          </a:p>
        </p:txBody>
      </p:sp>
      <p:sp>
        <p:nvSpPr>
          <p:cNvPr id="126" name="Google Shape;126;p23"/>
          <p:cNvSpPr txBox="1"/>
          <p:nvPr/>
        </p:nvSpPr>
        <p:spPr>
          <a:xfrm>
            <a:off x="2584925" y="2156100"/>
            <a:ext cx="4231200" cy="8313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Clr>
                <a:schemeClr val="dk1"/>
              </a:buClr>
              <a:buSzPts val="1100"/>
              <a:buFont typeface="Arial"/>
              <a:buNone/>
            </a:pPr>
            <a:r>
              <a:rPr lang="en">
                <a:solidFill>
                  <a:schemeClr val="dk1"/>
                </a:solidFill>
                <a:latin typeface="Oswald SemiBold"/>
                <a:ea typeface="Oswald SemiBold"/>
                <a:cs typeface="Oswald SemiBold"/>
                <a:sym typeface="Oswald SemiBold"/>
              </a:rPr>
              <a:t>Kolkata is situated on the eastern bank of the Hooghly River, a distributary of the Ganges River. It is located in the eastern part of India, in the state of West Bengal.</a:t>
            </a:r>
            <a:endParaRPr>
              <a:solidFill>
                <a:schemeClr val="dk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24"/>
          <p:cNvSpPr txBox="1"/>
          <p:nvPr/>
        </p:nvSpPr>
        <p:spPr>
          <a:xfrm>
            <a:off x="6043625" y="1800225"/>
            <a:ext cx="3124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132" name="Google Shape;132;p24"/>
          <p:cNvSpPr txBox="1"/>
          <p:nvPr/>
        </p:nvSpPr>
        <p:spPr>
          <a:xfrm>
            <a:off x="1195975" y="360050"/>
            <a:ext cx="6699300" cy="81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    </a:t>
            </a:r>
            <a:endParaRPr sz="2100" b="1" i="1" u="sng">
              <a:solidFill>
                <a:schemeClr val="dk1"/>
              </a:solidFill>
            </a:endParaRPr>
          </a:p>
        </p:txBody>
      </p:sp>
      <p:sp>
        <p:nvSpPr>
          <p:cNvPr id="133" name="Google Shape;133;p24"/>
          <p:cNvSpPr txBox="1"/>
          <p:nvPr/>
        </p:nvSpPr>
        <p:spPr>
          <a:xfrm>
            <a:off x="617200" y="1478750"/>
            <a:ext cx="6699300" cy="33561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endParaRPr sz="1800" b="1">
              <a:solidFill>
                <a:schemeClr val="dk1"/>
              </a:solidFill>
            </a:endParaRPr>
          </a:p>
        </p:txBody>
      </p:sp>
      <p:sp>
        <p:nvSpPr>
          <p:cNvPr id="134" name="Google Shape;134;p24"/>
          <p:cNvSpPr txBox="1"/>
          <p:nvPr/>
        </p:nvSpPr>
        <p:spPr>
          <a:xfrm>
            <a:off x="964400" y="1942200"/>
            <a:ext cx="77154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800">
              <a:solidFill>
                <a:schemeClr val="dk2"/>
              </a:solidFill>
            </a:endParaRPr>
          </a:p>
        </p:txBody>
      </p:sp>
      <p:pic>
        <p:nvPicPr>
          <p:cNvPr id="135" name="Google Shape;135;p24"/>
          <p:cNvPicPr preferRelativeResize="0"/>
          <p:nvPr/>
        </p:nvPicPr>
        <p:blipFill>
          <a:blip r:embed="rId3">
            <a:alphaModFix/>
          </a:blip>
          <a:stretch>
            <a:fillRect/>
          </a:stretch>
        </p:blipFill>
        <p:spPr>
          <a:xfrm>
            <a:off x="3" y="0"/>
            <a:ext cx="9144001" cy="5143501"/>
          </a:xfrm>
          <a:prstGeom prst="rect">
            <a:avLst/>
          </a:prstGeom>
          <a:noFill/>
          <a:ln>
            <a:noFill/>
          </a:ln>
        </p:spPr>
      </p:pic>
      <p:sp>
        <p:nvSpPr>
          <p:cNvPr id="136" name="Google Shape;136;p24"/>
          <p:cNvSpPr txBox="1"/>
          <p:nvPr/>
        </p:nvSpPr>
        <p:spPr>
          <a:xfrm>
            <a:off x="535775" y="1599825"/>
            <a:ext cx="7099200" cy="3356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1800" b="1">
                <a:solidFill>
                  <a:schemeClr val="lt1"/>
                </a:solidFill>
              </a:rPr>
              <a:t>Kolkata is the prime business, commercial and financial hub of eastern India and the main port of communication for the North East Indian states. Kolkata is the third richest city in India after Mumbai and Delhi, with a GDP (PPP) of $150.1 billion (as of 2017).Kolkata is home to India's oldest, stock exchange company (bourse) – The Calcutta Stock Exchange.Kolkata is home to many industrial units operated by large public- and private-sector corporations; major sectors include Steel, Heavy engineering, Mining, Minerals, cement, pharmaceuticals, Food processing, Agriculture, electronics, textiles, and jute.</a:t>
            </a:r>
            <a:endParaRPr sz="1800">
              <a:solidFill>
                <a:schemeClr val="lt1"/>
              </a:solidFill>
            </a:endParaRPr>
          </a:p>
        </p:txBody>
      </p:sp>
      <p:sp>
        <p:nvSpPr>
          <p:cNvPr id="137" name="Google Shape;137;p24"/>
          <p:cNvSpPr txBox="1"/>
          <p:nvPr/>
        </p:nvSpPr>
        <p:spPr>
          <a:xfrm>
            <a:off x="2250275" y="360050"/>
            <a:ext cx="3897900" cy="10449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3200" b="1" i="1" u="sng">
                <a:solidFill>
                  <a:schemeClr val="lt1"/>
                </a:solidFill>
              </a:rPr>
              <a:t>ECONOMY</a:t>
            </a:r>
            <a:endParaRPr sz="3200" b="1" i="1" u="sng">
              <a:solidFill>
                <a:schemeClr val="lt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5"/>
          <p:cNvSpPr txBox="1"/>
          <p:nvPr/>
        </p:nvSpPr>
        <p:spPr>
          <a:xfrm>
            <a:off x="578650" y="1247300"/>
            <a:ext cx="6969300" cy="35490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endParaRPr sz="1600" b="1"/>
          </a:p>
        </p:txBody>
      </p:sp>
      <p:sp>
        <p:nvSpPr>
          <p:cNvPr id="143" name="Google Shape;143;p25"/>
          <p:cNvSpPr txBox="1"/>
          <p:nvPr/>
        </p:nvSpPr>
        <p:spPr>
          <a:xfrm>
            <a:off x="424350" y="321475"/>
            <a:ext cx="5567700" cy="92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 </a:t>
            </a:r>
            <a:endParaRPr/>
          </a:p>
        </p:txBody>
      </p:sp>
      <p:pic>
        <p:nvPicPr>
          <p:cNvPr id="144" name="Google Shape;144;p25"/>
          <p:cNvPicPr preferRelativeResize="0"/>
          <p:nvPr/>
        </p:nvPicPr>
        <p:blipFill>
          <a:blip r:embed="rId3">
            <a:alphaModFix amt="92000"/>
          </a:blip>
          <a:stretch>
            <a:fillRect/>
          </a:stretch>
        </p:blipFill>
        <p:spPr>
          <a:xfrm>
            <a:off x="0" y="0"/>
            <a:ext cx="9144000" cy="5143500"/>
          </a:xfrm>
          <a:prstGeom prst="rect">
            <a:avLst/>
          </a:prstGeom>
          <a:noFill/>
          <a:ln>
            <a:noFill/>
          </a:ln>
        </p:spPr>
      </p:pic>
      <p:sp>
        <p:nvSpPr>
          <p:cNvPr id="145" name="Google Shape;145;p25"/>
          <p:cNvSpPr txBox="1"/>
          <p:nvPr/>
        </p:nvSpPr>
        <p:spPr>
          <a:xfrm>
            <a:off x="776875" y="1928825"/>
            <a:ext cx="7353600" cy="27459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Clr>
                <a:schemeClr val="dk1"/>
              </a:buClr>
              <a:buSzPts val="1100"/>
              <a:buFont typeface="Arial"/>
              <a:buNone/>
            </a:pPr>
            <a:r>
              <a:rPr lang="en" sz="1600" b="1">
                <a:solidFill>
                  <a:schemeClr val="lt1"/>
                </a:solidFill>
              </a:rPr>
              <a:t>Kolkata is home to many industrial units operated by large public- and private-sector corporations; major sectors include steel, heavy engineering, mining, minerals, cement, pharmaceuticals, food processing, agriculture, electronics, textiles, and jute.</a:t>
            </a:r>
            <a:endParaRPr sz="1600" b="1">
              <a:solidFill>
                <a:schemeClr val="lt1"/>
              </a:solidFill>
            </a:endParaRPr>
          </a:p>
          <a:p>
            <a:pPr marL="0" lvl="0" indent="0" algn="just" rtl="0">
              <a:spcBef>
                <a:spcPts val="0"/>
              </a:spcBef>
              <a:spcAft>
                <a:spcPts val="0"/>
              </a:spcAft>
              <a:buClr>
                <a:schemeClr val="dk1"/>
              </a:buClr>
              <a:buSzPts val="1100"/>
              <a:buFont typeface="Arial"/>
              <a:buNone/>
            </a:pPr>
            <a:endParaRPr sz="1600" b="1">
              <a:solidFill>
                <a:schemeClr val="lt1"/>
              </a:solidFill>
            </a:endParaRPr>
          </a:p>
          <a:p>
            <a:pPr marL="0" lvl="0" indent="0" algn="just" rtl="0">
              <a:spcBef>
                <a:spcPts val="0"/>
              </a:spcBef>
              <a:spcAft>
                <a:spcPts val="0"/>
              </a:spcAft>
              <a:buClr>
                <a:schemeClr val="dk1"/>
              </a:buClr>
              <a:buSzPts val="1100"/>
              <a:buFont typeface="Arial"/>
              <a:buNone/>
            </a:pPr>
            <a:r>
              <a:rPr lang="en" sz="1600" b="1">
                <a:solidFill>
                  <a:schemeClr val="lt1"/>
                </a:solidFill>
              </a:rPr>
              <a:t>Companies such as ITC Limited, ABP Group, CESC Limited, Exide Industries, Emami, Eveready Industries India, Lux Industries, Rupa Company, Berger Paints, Patton International Limited, Birla Corporation, Khaitan India Ltd.</a:t>
            </a:r>
            <a:endParaRPr sz="1800">
              <a:solidFill>
                <a:schemeClr val="lt1"/>
              </a:solidFill>
            </a:endParaRPr>
          </a:p>
        </p:txBody>
      </p:sp>
      <p:sp>
        <p:nvSpPr>
          <p:cNvPr id="146" name="Google Shape;146;p25"/>
          <p:cNvSpPr txBox="1"/>
          <p:nvPr/>
        </p:nvSpPr>
        <p:spPr>
          <a:xfrm>
            <a:off x="3053950" y="1138525"/>
            <a:ext cx="4821900" cy="723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200" b="1" i="1" u="sng">
                <a:solidFill>
                  <a:schemeClr val="lt1"/>
                </a:solidFill>
              </a:rPr>
              <a:t>MAJOR COMPANIES</a:t>
            </a:r>
            <a:endParaRPr sz="3200" b="1" i="1" u="sng">
              <a:solidFill>
                <a:schemeClr val="lt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26"/>
          <p:cNvSpPr txBox="1"/>
          <p:nvPr/>
        </p:nvSpPr>
        <p:spPr>
          <a:xfrm>
            <a:off x="218600" y="1620200"/>
            <a:ext cx="7419600" cy="24303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endParaRPr sz="1900" b="1"/>
          </a:p>
        </p:txBody>
      </p:sp>
      <p:sp>
        <p:nvSpPr>
          <p:cNvPr id="152" name="Google Shape;152;p26"/>
          <p:cNvSpPr txBox="1"/>
          <p:nvPr/>
        </p:nvSpPr>
        <p:spPr>
          <a:xfrm>
            <a:off x="540075" y="398625"/>
            <a:ext cx="3587700" cy="122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3400" b="1" i="1" u="sng">
              <a:solidFill>
                <a:schemeClr val="dk1"/>
              </a:solidFill>
            </a:endParaRPr>
          </a:p>
        </p:txBody>
      </p:sp>
      <p:pic>
        <p:nvPicPr>
          <p:cNvPr id="153" name="Google Shape;153;p26"/>
          <p:cNvPicPr preferRelativeResize="0"/>
          <p:nvPr/>
        </p:nvPicPr>
        <p:blipFill>
          <a:blip r:embed="rId3">
            <a:alphaModFix/>
          </a:blip>
          <a:stretch>
            <a:fillRect/>
          </a:stretch>
        </p:blipFill>
        <p:spPr>
          <a:xfrm>
            <a:off x="0" y="0"/>
            <a:ext cx="9144000" cy="5143500"/>
          </a:xfrm>
          <a:prstGeom prst="rect">
            <a:avLst/>
          </a:prstGeom>
          <a:noFill/>
          <a:ln>
            <a:noFill/>
          </a:ln>
        </p:spPr>
      </p:pic>
      <p:sp>
        <p:nvSpPr>
          <p:cNvPr id="154" name="Google Shape;154;p26"/>
          <p:cNvSpPr txBox="1"/>
          <p:nvPr/>
        </p:nvSpPr>
        <p:spPr>
          <a:xfrm>
            <a:off x="2169925" y="2210100"/>
            <a:ext cx="6911700" cy="27594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Clr>
                <a:schemeClr val="dk1"/>
              </a:buClr>
              <a:buSzPts val="1100"/>
              <a:buFont typeface="Arial"/>
              <a:buNone/>
            </a:pPr>
            <a:r>
              <a:rPr lang="en" sz="1800" b="1">
                <a:solidFill>
                  <a:schemeClr val="lt1"/>
                </a:solidFill>
              </a:rPr>
              <a:t>Home to more than twenty universities, excellent schools and outstanding colleges, Kolkata is the educational centre of eastern India. It is a popular destination for students of various subjects as this city has seen the rise of many notable scholars and Nobel prize winners. There is no dearth of educational opportunities in this city and therefore choosing a course and college can be a daunting task for an aspiring student.</a:t>
            </a:r>
            <a:endParaRPr sz="1700">
              <a:solidFill>
                <a:schemeClr val="lt1"/>
              </a:solidFill>
            </a:endParaRPr>
          </a:p>
        </p:txBody>
      </p:sp>
      <p:sp>
        <p:nvSpPr>
          <p:cNvPr id="155" name="Google Shape;155;p26"/>
          <p:cNvSpPr txBox="1"/>
          <p:nvPr/>
        </p:nvSpPr>
        <p:spPr>
          <a:xfrm>
            <a:off x="803675" y="1004600"/>
            <a:ext cx="4969500" cy="11118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3200" b="1" i="1" u="sng">
                <a:solidFill>
                  <a:schemeClr val="lt1"/>
                </a:solidFill>
              </a:rPr>
              <a:t>EDUCATION</a:t>
            </a:r>
            <a:endParaRPr sz="3200" b="1" i="1" u="sng">
              <a:solidFill>
                <a:schemeClr val="lt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27"/>
          <p:cNvSpPr txBox="1"/>
          <p:nvPr/>
        </p:nvSpPr>
        <p:spPr>
          <a:xfrm>
            <a:off x="411475" y="1221575"/>
            <a:ext cx="7355100" cy="35106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endParaRPr sz="1600" b="1"/>
          </a:p>
        </p:txBody>
      </p:sp>
      <p:sp>
        <p:nvSpPr>
          <p:cNvPr id="161" name="Google Shape;161;p27"/>
          <p:cNvSpPr txBox="1"/>
          <p:nvPr/>
        </p:nvSpPr>
        <p:spPr>
          <a:xfrm>
            <a:off x="642950" y="385775"/>
            <a:ext cx="5413500" cy="83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800" b="1" i="1" u="sng"/>
          </a:p>
        </p:txBody>
      </p:sp>
      <p:pic>
        <p:nvPicPr>
          <p:cNvPr id="162" name="Google Shape;162;p27"/>
          <p:cNvPicPr preferRelativeResize="0"/>
          <p:nvPr/>
        </p:nvPicPr>
        <p:blipFill>
          <a:blip r:embed="rId3">
            <a:alphaModFix/>
          </a:blip>
          <a:stretch>
            <a:fillRect/>
          </a:stretch>
        </p:blipFill>
        <p:spPr>
          <a:xfrm>
            <a:off x="0" y="0"/>
            <a:ext cx="9144003" cy="5143501"/>
          </a:xfrm>
          <a:prstGeom prst="rect">
            <a:avLst/>
          </a:prstGeom>
          <a:noFill/>
          <a:ln>
            <a:noFill/>
          </a:ln>
        </p:spPr>
      </p:pic>
      <p:sp>
        <p:nvSpPr>
          <p:cNvPr id="163" name="Google Shape;163;p27"/>
          <p:cNvSpPr txBox="1"/>
          <p:nvPr/>
        </p:nvSpPr>
        <p:spPr>
          <a:xfrm>
            <a:off x="468800" y="428625"/>
            <a:ext cx="6402600" cy="44871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Clr>
                <a:schemeClr val="dk1"/>
              </a:buClr>
              <a:buSzPts val="1100"/>
              <a:buFont typeface="Arial"/>
              <a:buNone/>
            </a:pPr>
            <a:r>
              <a:rPr lang="en" sz="1600" b="1">
                <a:solidFill>
                  <a:schemeClr val="lt1"/>
                </a:solidFill>
              </a:rPr>
              <a:t>Here are some of the achievements of Kolkata in the education sector</a:t>
            </a:r>
            <a:endParaRPr sz="1600" b="1">
              <a:solidFill>
                <a:schemeClr val="lt1"/>
              </a:solidFill>
            </a:endParaRPr>
          </a:p>
          <a:p>
            <a:pPr marL="457200" lvl="0" indent="-330200" algn="just" rtl="0">
              <a:spcBef>
                <a:spcPts val="0"/>
              </a:spcBef>
              <a:spcAft>
                <a:spcPts val="0"/>
              </a:spcAft>
              <a:buClr>
                <a:schemeClr val="lt1"/>
              </a:buClr>
              <a:buSzPts val="1600"/>
              <a:buAutoNum type="arabicPeriod"/>
            </a:pPr>
            <a:r>
              <a:rPr lang="en" sz="1600" b="1">
                <a:solidFill>
                  <a:schemeClr val="lt1"/>
                </a:solidFill>
              </a:rPr>
              <a:t>As of March 31, 2014, 40,113 classrooms have been constructed</a:t>
            </a:r>
            <a:endParaRPr sz="1600" b="1">
              <a:solidFill>
                <a:schemeClr val="lt1"/>
              </a:solidFill>
            </a:endParaRPr>
          </a:p>
          <a:p>
            <a:pPr marL="457200" lvl="0" indent="-330200" algn="just" rtl="0">
              <a:spcBef>
                <a:spcPts val="0"/>
              </a:spcBef>
              <a:spcAft>
                <a:spcPts val="0"/>
              </a:spcAft>
              <a:buClr>
                <a:schemeClr val="lt1"/>
              </a:buClr>
              <a:buSzPts val="1600"/>
              <a:buAutoNum type="arabicPeriod"/>
            </a:pPr>
            <a:r>
              <a:rPr lang="en" sz="1600" b="1">
                <a:solidFill>
                  <a:schemeClr val="lt1"/>
                </a:solidFill>
              </a:rPr>
              <a:t>Rs 50,000 as library grant has been given to each of 1,107 schools upgraded from Madhyamik to Higher Secondary</a:t>
            </a:r>
            <a:endParaRPr sz="1600" b="1">
              <a:solidFill>
                <a:schemeClr val="lt1"/>
              </a:solidFill>
            </a:endParaRPr>
          </a:p>
          <a:p>
            <a:pPr marL="457200" lvl="0" indent="-330200" algn="just" rtl="0">
              <a:spcBef>
                <a:spcPts val="0"/>
              </a:spcBef>
              <a:spcAft>
                <a:spcPts val="0"/>
              </a:spcAft>
              <a:buClr>
                <a:schemeClr val="lt1"/>
              </a:buClr>
              <a:buSzPts val="1600"/>
              <a:buAutoNum type="arabicPeriod"/>
            </a:pPr>
            <a:r>
              <a:rPr lang="en" sz="1600" b="1">
                <a:solidFill>
                  <a:schemeClr val="lt1"/>
                </a:solidFill>
              </a:rPr>
              <a:t>Rs 2 lakh as laboratory grant has been given to each of 3,717 schools upgraded from Madhyamik to Higher Secondary</a:t>
            </a:r>
            <a:endParaRPr sz="1600" b="1">
              <a:solidFill>
                <a:schemeClr val="lt1"/>
              </a:solidFill>
            </a:endParaRPr>
          </a:p>
          <a:p>
            <a:pPr marL="0" lvl="0" indent="0" algn="just" rtl="0">
              <a:spcBef>
                <a:spcPts val="0"/>
              </a:spcBef>
              <a:spcAft>
                <a:spcPts val="0"/>
              </a:spcAft>
              <a:buClr>
                <a:schemeClr val="dk1"/>
              </a:buClr>
              <a:buSzPts val="1100"/>
              <a:buFont typeface="Arial"/>
              <a:buNone/>
            </a:pPr>
            <a:r>
              <a:rPr lang="en" sz="1600" b="1">
                <a:solidFill>
                  <a:schemeClr val="lt1"/>
                </a:solidFill>
              </a:rPr>
              <a:t>3. To make students more IT-savvy, computers and related equipment have been provided to 2600 Madhyamik and Higher Secondary schools, under the Government’s ICT scheme</a:t>
            </a:r>
            <a:endParaRPr sz="1600" b="1">
              <a:solidFill>
                <a:schemeClr val="lt1"/>
              </a:solidFill>
            </a:endParaRPr>
          </a:p>
          <a:p>
            <a:pPr marL="457200" lvl="0" indent="-330200" algn="just" rtl="0">
              <a:spcBef>
                <a:spcPts val="0"/>
              </a:spcBef>
              <a:spcAft>
                <a:spcPts val="0"/>
              </a:spcAft>
              <a:buClr>
                <a:schemeClr val="lt1"/>
              </a:buClr>
              <a:buSzPts val="1600"/>
              <a:buAutoNum type="arabicPeriod"/>
            </a:pPr>
            <a:r>
              <a:rPr lang="en" sz="1600" b="1">
                <a:solidFill>
                  <a:schemeClr val="lt1"/>
                </a:solidFill>
              </a:rPr>
              <a:t>74,650 primary school teachers have been enabled help in completing the Diploma in Elementary Education (D El Ed) course</a:t>
            </a:r>
            <a:endParaRPr sz="1600" b="1">
              <a:solidFill>
                <a:schemeClr val="lt1"/>
              </a:solidFill>
            </a:endParaRPr>
          </a:p>
          <a:p>
            <a:pPr marL="457200" lvl="0" indent="-330200" algn="just" rtl="0">
              <a:spcBef>
                <a:spcPts val="0"/>
              </a:spcBef>
              <a:spcAft>
                <a:spcPts val="0"/>
              </a:spcAft>
              <a:buClr>
                <a:schemeClr val="lt1"/>
              </a:buClr>
              <a:buSzPts val="1600"/>
              <a:buAutoNum type="arabicPeriod"/>
            </a:pPr>
            <a:r>
              <a:rPr lang="en" sz="1600" b="1">
                <a:solidFill>
                  <a:schemeClr val="lt1"/>
                </a:solidFill>
              </a:rPr>
              <a:t>27,894 teachers have been enabled help in completing Bachelor in Education (B Ed) course through distance learning mode</a:t>
            </a:r>
            <a:endParaRPr sz="1800">
              <a:solidFill>
                <a:schemeClr val="lt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28"/>
          <p:cNvSpPr txBox="1"/>
          <p:nvPr/>
        </p:nvSpPr>
        <p:spPr>
          <a:xfrm>
            <a:off x="2173150" y="990125"/>
            <a:ext cx="3793200" cy="39861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endParaRPr sz="1700" b="1">
              <a:solidFill>
                <a:schemeClr val="dk1"/>
              </a:solidFill>
            </a:endParaRPr>
          </a:p>
        </p:txBody>
      </p:sp>
      <p:sp>
        <p:nvSpPr>
          <p:cNvPr id="169" name="Google Shape;169;p28"/>
          <p:cNvSpPr txBox="1"/>
          <p:nvPr/>
        </p:nvSpPr>
        <p:spPr>
          <a:xfrm>
            <a:off x="745800" y="115725"/>
            <a:ext cx="4333200" cy="87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700" b="1" u="sng"/>
          </a:p>
        </p:txBody>
      </p:sp>
      <p:pic>
        <p:nvPicPr>
          <p:cNvPr id="170" name="Google Shape;170;p28"/>
          <p:cNvPicPr preferRelativeResize="0"/>
          <p:nvPr/>
        </p:nvPicPr>
        <p:blipFill>
          <a:blip r:embed="rId3">
            <a:alphaModFix/>
          </a:blip>
          <a:stretch>
            <a:fillRect/>
          </a:stretch>
        </p:blipFill>
        <p:spPr>
          <a:xfrm>
            <a:off x="8975" y="26775"/>
            <a:ext cx="9144003" cy="5143500"/>
          </a:xfrm>
          <a:prstGeom prst="rect">
            <a:avLst/>
          </a:prstGeom>
          <a:noFill/>
          <a:ln>
            <a:noFill/>
          </a:ln>
        </p:spPr>
      </p:pic>
      <p:sp>
        <p:nvSpPr>
          <p:cNvPr id="171" name="Google Shape;171;p28"/>
          <p:cNvSpPr txBox="1"/>
          <p:nvPr/>
        </p:nvSpPr>
        <p:spPr>
          <a:xfrm>
            <a:off x="254500" y="562575"/>
            <a:ext cx="7085700" cy="21501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Clr>
                <a:schemeClr val="dk1"/>
              </a:buClr>
              <a:buSzPts val="1100"/>
              <a:buFont typeface="Arial"/>
              <a:buNone/>
            </a:pPr>
            <a:r>
              <a:rPr lang="en" sz="1700" b="1">
                <a:solidFill>
                  <a:schemeClr val="lt1"/>
                </a:solidFill>
              </a:rPr>
              <a:t>The transport system of Kolkata, a city in India, is a mix of modern mass rapid transport and old transport modalities like rickshaws. Kolkata is connected to the rest of India by the National Highways, the extensive network of the Indian Railways, National Waterways and by air. The most traffic to Northeast India route via Kolkata.</a:t>
            </a:r>
            <a:endParaRPr sz="1800">
              <a:solidFill>
                <a:schemeClr val="lt1"/>
              </a:solidFill>
            </a:endParaRPr>
          </a:p>
        </p:txBody>
      </p:sp>
      <p:cxnSp>
        <p:nvCxnSpPr>
          <p:cNvPr id="172" name="Google Shape;172;p28"/>
          <p:cNvCxnSpPr/>
          <p:nvPr/>
        </p:nvCxnSpPr>
        <p:spPr>
          <a:xfrm rot="10800000" flipH="1">
            <a:off x="401825" y="2558325"/>
            <a:ext cx="8358300" cy="80400"/>
          </a:xfrm>
          <a:prstGeom prst="straightConnector1">
            <a:avLst/>
          </a:prstGeom>
          <a:noFill/>
          <a:ln w="9525" cap="flat" cmpd="sng">
            <a:solidFill>
              <a:schemeClr val="dk2"/>
            </a:solidFill>
            <a:prstDash val="solid"/>
            <a:round/>
            <a:headEnd type="none" w="med" len="med"/>
            <a:tailEnd type="none" w="med" len="med"/>
          </a:ln>
        </p:spPr>
      </p:cxnSp>
      <p:sp>
        <p:nvSpPr>
          <p:cNvPr id="173" name="Google Shape;173;p28"/>
          <p:cNvSpPr txBox="1"/>
          <p:nvPr/>
        </p:nvSpPr>
        <p:spPr>
          <a:xfrm>
            <a:off x="3830825" y="3000375"/>
            <a:ext cx="5313300" cy="1125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200" b="1" i="1" u="sng">
                <a:solidFill>
                  <a:schemeClr val="lt1"/>
                </a:solidFill>
              </a:rPr>
              <a:t>TRANSPORTATION</a:t>
            </a:r>
            <a:endParaRPr sz="3200" b="1" i="1" u="sng">
              <a:solidFill>
                <a:schemeClr val="lt1"/>
              </a:solidFill>
            </a:endParaRPr>
          </a:p>
        </p:txBody>
      </p:sp>
      <p:sp>
        <p:nvSpPr>
          <p:cNvPr id="174" name="Google Shape;174;p28"/>
          <p:cNvSpPr/>
          <p:nvPr/>
        </p:nvSpPr>
        <p:spPr>
          <a:xfrm>
            <a:off x="468800" y="2544925"/>
            <a:ext cx="8010000" cy="804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29"/>
          <p:cNvSpPr txBox="1"/>
          <p:nvPr/>
        </p:nvSpPr>
        <p:spPr>
          <a:xfrm>
            <a:off x="437200" y="1080125"/>
            <a:ext cx="5696400" cy="3729000"/>
          </a:xfrm>
          <a:prstGeom prst="rect">
            <a:avLst/>
          </a:prstGeom>
          <a:noFill/>
          <a:ln>
            <a:noFill/>
          </a:ln>
        </p:spPr>
        <p:txBody>
          <a:bodyPr spcFirstLastPara="1" wrap="square" lIns="91425" tIns="91425" rIns="91425" bIns="91425" anchor="t" anchorCtr="0">
            <a:noAutofit/>
          </a:bodyPr>
          <a:lstStyle/>
          <a:p>
            <a:pPr marL="457200" lvl="0" indent="0" algn="l" rtl="0">
              <a:spcBef>
                <a:spcPts val="0"/>
              </a:spcBef>
              <a:spcAft>
                <a:spcPts val="0"/>
              </a:spcAft>
              <a:buNone/>
            </a:pPr>
            <a:endParaRPr sz="1600" b="1"/>
          </a:p>
        </p:txBody>
      </p:sp>
      <p:sp>
        <p:nvSpPr>
          <p:cNvPr id="180" name="Google Shape;180;p29"/>
          <p:cNvSpPr txBox="1"/>
          <p:nvPr/>
        </p:nvSpPr>
        <p:spPr>
          <a:xfrm>
            <a:off x="720100" y="411475"/>
            <a:ext cx="6763800" cy="75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400" b="1" i="1" u="sng"/>
          </a:p>
        </p:txBody>
      </p:sp>
      <p:pic>
        <p:nvPicPr>
          <p:cNvPr id="181" name="Google Shape;181;p29"/>
          <p:cNvPicPr preferRelativeResize="0"/>
          <p:nvPr/>
        </p:nvPicPr>
        <p:blipFill>
          <a:blip r:embed="rId3">
            <a:alphaModFix/>
          </a:blip>
          <a:stretch>
            <a:fillRect/>
          </a:stretch>
        </p:blipFill>
        <p:spPr>
          <a:xfrm>
            <a:off x="0" y="0"/>
            <a:ext cx="9144003" cy="5143501"/>
          </a:xfrm>
          <a:prstGeom prst="rect">
            <a:avLst/>
          </a:prstGeom>
          <a:noFill/>
          <a:ln>
            <a:noFill/>
          </a:ln>
        </p:spPr>
      </p:pic>
      <p:sp>
        <p:nvSpPr>
          <p:cNvPr id="182" name="Google Shape;182;p29"/>
          <p:cNvSpPr txBox="1"/>
          <p:nvPr/>
        </p:nvSpPr>
        <p:spPr>
          <a:xfrm>
            <a:off x="495600" y="669725"/>
            <a:ext cx="7554600" cy="39648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Clr>
                <a:schemeClr val="dk1"/>
              </a:buClr>
              <a:buSzPts val="1100"/>
              <a:buFont typeface="Arial"/>
              <a:buNone/>
            </a:pPr>
            <a:r>
              <a:rPr lang="en">
                <a:solidFill>
                  <a:schemeClr val="dk1"/>
                </a:solidFill>
              </a:rPr>
              <a:t>      </a:t>
            </a:r>
            <a:endParaRPr sz="1600" b="1">
              <a:solidFill>
                <a:schemeClr val="dk1"/>
              </a:solidFill>
            </a:endParaRPr>
          </a:p>
          <a:p>
            <a:pPr marL="0" lvl="0" indent="0" algn="just" rtl="0">
              <a:spcBef>
                <a:spcPts val="0"/>
              </a:spcBef>
              <a:spcAft>
                <a:spcPts val="0"/>
              </a:spcAft>
              <a:buClr>
                <a:schemeClr val="dk1"/>
              </a:buClr>
              <a:buSzPts val="1100"/>
              <a:buFont typeface="Arial"/>
              <a:buNone/>
            </a:pPr>
            <a:endParaRPr sz="1600" b="1">
              <a:solidFill>
                <a:schemeClr val="dk1"/>
              </a:solidFill>
            </a:endParaRPr>
          </a:p>
          <a:p>
            <a:pPr marL="0" lvl="0" indent="0" algn="ctr" rtl="0">
              <a:spcBef>
                <a:spcPts val="0"/>
              </a:spcBef>
              <a:spcAft>
                <a:spcPts val="0"/>
              </a:spcAft>
              <a:buNone/>
            </a:pPr>
            <a:r>
              <a:rPr lang="en" sz="1800" b="1">
                <a:solidFill>
                  <a:schemeClr val="dk1"/>
                </a:solidFill>
              </a:rPr>
              <a:t>  </a:t>
            </a:r>
            <a:r>
              <a:rPr lang="en" sz="1800" b="1">
                <a:solidFill>
                  <a:srgbClr val="222222"/>
                </a:solidFill>
                <a:highlight>
                  <a:schemeClr val="lt1"/>
                </a:highlight>
              </a:rPr>
              <a:t>Road Network in Kolkata</a:t>
            </a:r>
            <a:endParaRPr sz="1800" b="1">
              <a:solidFill>
                <a:srgbClr val="222222"/>
              </a:solidFill>
              <a:highlight>
                <a:schemeClr val="lt1"/>
              </a:highlight>
            </a:endParaRPr>
          </a:p>
          <a:p>
            <a:pPr marL="0" lvl="0" indent="0" algn="ctr" rtl="0">
              <a:spcBef>
                <a:spcPts val="0"/>
              </a:spcBef>
              <a:spcAft>
                <a:spcPts val="0"/>
              </a:spcAft>
              <a:buNone/>
            </a:pPr>
            <a:endParaRPr sz="1800" b="1">
              <a:solidFill>
                <a:srgbClr val="222222"/>
              </a:solidFill>
              <a:highlight>
                <a:schemeClr val="lt1"/>
              </a:highlight>
            </a:endParaRPr>
          </a:p>
          <a:p>
            <a:pPr marL="457200" lvl="0" indent="-342900" algn="ctr" rtl="0">
              <a:spcBef>
                <a:spcPts val="0"/>
              </a:spcBef>
              <a:spcAft>
                <a:spcPts val="0"/>
              </a:spcAft>
              <a:buClr>
                <a:srgbClr val="222222"/>
              </a:buClr>
              <a:buSzPts val="1800"/>
              <a:buAutoNum type="arabicPeriod"/>
            </a:pPr>
            <a:r>
              <a:rPr lang="en" sz="1800" b="1">
                <a:solidFill>
                  <a:srgbClr val="222222"/>
                </a:solidFill>
                <a:highlight>
                  <a:schemeClr val="lt1"/>
                </a:highlight>
              </a:rPr>
              <a:t>  Bus Services in Kolkata</a:t>
            </a:r>
            <a:endParaRPr sz="1800" b="1">
              <a:solidFill>
                <a:srgbClr val="222222"/>
              </a:solidFill>
              <a:highlight>
                <a:schemeClr val="lt1"/>
              </a:highlight>
            </a:endParaRPr>
          </a:p>
          <a:p>
            <a:pPr marL="457200" lvl="0" indent="-342900" algn="ctr" rtl="0">
              <a:lnSpc>
                <a:spcPct val="110000"/>
              </a:lnSpc>
              <a:spcBef>
                <a:spcPts val="0"/>
              </a:spcBef>
              <a:spcAft>
                <a:spcPts val="0"/>
              </a:spcAft>
              <a:buClr>
                <a:srgbClr val="222222"/>
              </a:buClr>
              <a:buSzPts val="1800"/>
              <a:buAutoNum type="arabicPeriod"/>
            </a:pPr>
            <a:r>
              <a:rPr lang="en" sz="1800" b="1">
                <a:solidFill>
                  <a:srgbClr val="222222"/>
                </a:solidFill>
                <a:highlight>
                  <a:schemeClr val="lt1"/>
                </a:highlight>
              </a:rPr>
              <a:t>Rail Transport in Kolkata</a:t>
            </a:r>
            <a:endParaRPr sz="1800" b="1">
              <a:solidFill>
                <a:srgbClr val="222222"/>
              </a:solidFill>
              <a:highlight>
                <a:schemeClr val="lt1"/>
              </a:highlight>
            </a:endParaRPr>
          </a:p>
          <a:p>
            <a:pPr marL="457200" lvl="0" indent="-342900" algn="ctr" rtl="0">
              <a:lnSpc>
                <a:spcPct val="110000"/>
              </a:lnSpc>
              <a:spcBef>
                <a:spcPts val="0"/>
              </a:spcBef>
              <a:spcAft>
                <a:spcPts val="0"/>
              </a:spcAft>
              <a:buClr>
                <a:srgbClr val="222222"/>
              </a:buClr>
              <a:buSzPts val="1800"/>
              <a:buAutoNum type="arabicPeriod"/>
            </a:pPr>
            <a:r>
              <a:rPr lang="en" sz="1800" b="1">
                <a:solidFill>
                  <a:srgbClr val="222222"/>
                </a:solidFill>
                <a:highlight>
                  <a:schemeClr val="lt1"/>
                </a:highlight>
              </a:rPr>
              <a:t> Tram in Kolkata</a:t>
            </a:r>
            <a:endParaRPr sz="1800" b="1">
              <a:solidFill>
                <a:srgbClr val="222222"/>
              </a:solidFill>
              <a:highlight>
                <a:schemeClr val="lt1"/>
              </a:highlight>
            </a:endParaRPr>
          </a:p>
          <a:p>
            <a:pPr marL="457200" lvl="0" indent="-342900" algn="ctr" rtl="0">
              <a:lnSpc>
                <a:spcPct val="110000"/>
              </a:lnSpc>
              <a:spcBef>
                <a:spcPts val="0"/>
              </a:spcBef>
              <a:spcAft>
                <a:spcPts val="0"/>
              </a:spcAft>
              <a:buClr>
                <a:srgbClr val="222222"/>
              </a:buClr>
              <a:buSzPts val="1800"/>
              <a:buAutoNum type="arabicPeriod"/>
            </a:pPr>
            <a:r>
              <a:rPr lang="en" sz="1800" b="1">
                <a:solidFill>
                  <a:srgbClr val="222222"/>
                </a:solidFill>
                <a:highlight>
                  <a:schemeClr val="lt1"/>
                </a:highlight>
              </a:rPr>
              <a:t>  Metro Rail in Kolkata</a:t>
            </a:r>
            <a:endParaRPr sz="1800" b="1">
              <a:solidFill>
                <a:srgbClr val="222222"/>
              </a:solidFill>
              <a:highlight>
                <a:schemeClr val="lt1"/>
              </a:highlight>
            </a:endParaRPr>
          </a:p>
          <a:p>
            <a:pPr marL="457200" lvl="0" indent="-342900" algn="ctr" rtl="0">
              <a:lnSpc>
                <a:spcPct val="110000"/>
              </a:lnSpc>
              <a:spcBef>
                <a:spcPts val="0"/>
              </a:spcBef>
              <a:spcAft>
                <a:spcPts val="0"/>
              </a:spcAft>
              <a:buClr>
                <a:srgbClr val="222222"/>
              </a:buClr>
              <a:buSzPts val="1800"/>
              <a:buAutoNum type="arabicPeriod"/>
            </a:pPr>
            <a:r>
              <a:rPr lang="en" sz="1800" b="1">
                <a:solidFill>
                  <a:srgbClr val="222222"/>
                </a:solidFill>
                <a:highlight>
                  <a:schemeClr val="lt1"/>
                </a:highlight>
              </a:rPr>
              <a:t>  Taxis in Kolkata</a:t>
            </a:r>
            <a:endParaRPr sz="1800" b="1">
              <a:solidFill>
                <a:srgbClr val="222222"/>
              </a:solidFill>
              <a:highlight>
                <a:schemeClr val="lt1"/>
              </a:highlight>
            </a:endParaRPr>
          </a:p>
          <a:p>
            <a:pPr marL="457200" lvl="0" indent="-342900" algn="ctr" rtl="0">
              <a:lnSpc>
                <a:spcPct val="110000"/>
              </a:lnSpc>
              <a:spcBef>
                <a:spcPts val="0"/>
              </a:spcBef>
              <a:spcAft>
                <a:spcPts val="0"/>
              </a:spcAft>
              <a:buClr>
                <a:srgbClr val="222222"/>
              </a:buClr>
              <a:buSzPts val="1800"/>
              <a:buAutoNum type="arabicPeriod"/>
            </a:pPr>
            <a:r>
              <a:rPr lang="en" sz="1800" b="1">
                <a:solidFill>
                  <a:srgbClr val="222222"/>
                </a:solidFill>
                <a:highlight>
                  <a:schemeClr val="lt1"/>
                </a:highlight>
              </a:rPr>
              <a:t> Rickshaws and Auto-Rickshaws in Kolkata</a:t>
            </a:r>
            <a:endParaRPr sz="1800" b="1">
              <a:solidFill>
                <a:srgbClr val="222222"/>
              </a:solidFill>
              <a:highlight>
                <a:schemeClr val="lt1"/>
              </a:highlight>
            </a:endParaRPr>
          </a:p>
          <a:p>
            <a:pPr marL="914400" lvl="0" indent="0" algn="just" rtl="0">
              <a:lnSpc>
                <a:spcPct val="110000"/>
              </a:lnSpc>
              <a:spcBef>
                <a:spcPts val="800"/>
              </a:spcBef>
              <a:spcAft>
                <a:spcPts val="0"/>
              </a:spcAft>
              <a:buClr>
                <a:schemeClr val="dk1"/>
              </a:buClr>
              <a:buSzPts val="1100"/>
              <a:buFont typeface="Arial"/>
              <a:buNone/>
            </a:pPr>
            <a:endParaRPr sz="1700" b="1">
              <a:solidFill>
                <a:srgbClr val="222222"/>
              </a:solidFill>
              <a:highlight>
                <a:schemeClr val="lt1"/>
              </a:highlight>
            </a:endParaRPr>
          </a:p>
          <a:p>
            <a:pPr marL="914400" lvl="0" indent="0" algn="just" rtl="0">
              <a:lnSpc>
                <a:spcPct val="110000"/>
              </a:lnSpc>
              <a:spcBef>
                <a:spcPts val="800"/>
              </a:spcBef>
              <a:spcAft>
                <a:spcPts val="0"/>
              </a:spcAft>
              <a:buClr>
                <a:schemeClr val="dk1"/>
              </a:buClr>
              <a:buSzPts val="1100"/>
              <a:buFont typeface="Arial"/>
              <a:buNone/>
            </a:pPr>
            <a:endParaRPr sz="1700" b="1">
              <a:solidFill>
                <a:srgbClr val="222222"/>
              </a:solidFill>
              <a:highlight>
                <a:schemeClr val="lt1"/>
              </a:highlight>
            </a:endParaRPr>
          </a:p>
          <a:p>
            <a:pPr marL="0" lvl="0" indent="0" algn="l" rtl="0">
              <a:spcBef>
                <a:spcPts val="800"/>
              </a:spcBef>
              <a:spcAft>
                <a:spcPts val="0"/>
              </a:spcAft>
              <a:buNone/>
            </a:pPr>
            <a:endParaRPr sz="1800">
              <a:solidFill>
                <a:schemeClr val="dk2"/>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30"/>
          <p:cNvSpPr txBox="1"/>
          <p:nvPr/>
        </p:nvSpPr>
        <p:spPr>
          <a:xfrm>
            <a:off x="1015850" y="1067275"/>
            <a:ext cx="5760600" cy="3973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8" name="Google Shape;188;p30"/>
          <p:cNvSpPr txBox="1"/>
          <p:nvPr/>
        </p:nvSpPr>
        <p:spPr>
          <a:xfrm>
            <a:off x="1157300" y="372900"/>
            <a:ext cx="5760600" cy="86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100" b="1" i="1" u="sng"/>
          </a:p>
        </p:txBody>
      </p:sp>
      <p:pic>
        <p:nvPicPr>
          <p:cNvPr id="189" name="Google Shape;189;p30"/>
          <p:cNvPicPr preferRelativeResize="0"/>
          <p:nvPr/>
        </p:nvPicPr>
        <p:blipFill>
          <a:blip r:embed="rId3">
            <a:alphaModFix/>
          </a:blip>
          <a:stretch>
            <a:fillRect/>
          </a:stretch>
        </p:blipFill>
        <p:spPr>
          <a:xfrm>
            <a:off x="0" y="0"/>
            <a:ext cx="9144003" cy="5143501"/>
          </a:xfrm>
          <a:prstGeom prst="rect">
            <a:avLst/>
          </a:prstGeom>
          <a:noFill/>
          <a:ln>
            <a:noFill/>
          </a:ln>
        </p:spPr>
      </p:pic>
      <p:sp>
        <p:nvSpPr>
          <p:cNvPr id="190" name="Google Shape;190;p30"/>
          <p:cNvSpPr txBox="1"/>
          <p:nvPr/>
        </p:nvSpPr>
        <p:spPr>
          <a:xfrm>
            <a:off x="495600" y="2183300"/>
            <a:ext cx="7192800" cy="2732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800"/>
              </a:spcBef>
              <a:spcAft>
                <a:spcPts val="0"/>
              </a:spcAft>
              <a:buNone/>
            </a:pPr>
            <a:endParaRPr sz="1800" b="1">
              <a:solidFill>
                <a:schemeClr val="lt1"/>
              </a:solidFill>
            </a:endParaRPr>
          </a:p>
          <a:p>
            <a:pPr marL="0" lvl="0" indent="0" algn="l" rtl="0">
              <a:lnSpc>
                <a:spcPct val="115000"/>
              </a:lnSpc>
              <a:spcBef>
                <a:spcPts val="1800"/>
              </a:spcBef>
              <a:spcAft>
                <a:spcPts val="0"/>
              </a:spcAft>
              <a:buClr>
                <a:schemeClr val="dk1"/>
              </a:buClr>
              <a:buSzPts val="1100"/>
              <a:buFont typeface="Arial"/>
              <a:buNone/>
            </a:pPr>
            <a:r>
              <a:rPr lang="en" sz="1800" b="1">
                <a:solidFill>
                  <a:schemeClr val="lt1"/>
                </a:solidFill>
              </a:rPr>
              <a:t>Kolkata's Recreation and Entertainment: A City Full of Life</a:t>
            </a:r>
            <a:endParaRPr sz="1800" b="1">
              <a:solidFill>
                <a:schemeClr val="lt1"/>
              </a:solidFill>
            </a:endParaRPr>
          </a:p>
          <a:p>
            <a:pPr marL="0" lvl="0" indent="0" algn="l" rtl="0">
              <a:lnSpc>
                <a:spcPct val="115000"/>
              </a:lnSpc>
              <a:spcBef>
                <a:spcPts val="1800"/>
              </a:spcBef>
              <a:spcAft>
                <a:spcPts val="1800"/>
              </a:spcAft>
              <a:buNone/>
            </a:pPr>
            <a:r>
              <a:rPr lang="en" sz="1800" b="1">
                <a:solidFill>
                  <a:schemeClr val="lt1"/>
                </a:solidFill>
              </a:rPr>
              <a:t>Kolkata, the "City of Joy," offers a vibrant tapestry of experiences that cater to every taste when it comes to recreation and entertainment. From historical landmarks and cultural extravaganzas to adrenaline-pumping adventures and serene getaways, Kolkata keeps you coming back for more.</a:t>
            </a:r>
            <a:endParaRPr sz="1800" b="1">
              <a:solidFill>
                <a:schemeClr val="lt1"/>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pic>
        <p:nvPicPr>
          <p:cNvPr id="195" name="Google Shape;195;p31"/>
          <p:cNvPicPr preferRelativeResize="0"/>
          <p:nvPr/>
        </p:nvPicPr>
        <p:blipFill>
          <a:blip r:embed="rId3">
            <a:alphaModFix amt="85000"/>
          </a:blip>
          <a:stretch>
            <a:fillRect/>
          </a:stretch>
        </p:blipFill>
        <p:spPr>
          <a:xfrm>
            <a:off x="0" y="0"/>
            <a:ext cx="9144003" cy="4991101"/>
          </a:xfrm>
          <a:prstGeom prst="rect">
            <a:avLst/>
          </a:prstGeom>
          <a:noFill/>
          <a:ln>
            <a:noFill/>
          </a:ln>
        </p:spPr>
      </p:pic>
      <p:sp>
        <p:nvSpPr>
          <p:cNvPr id="196" name="Google Shape;196;p31"/>
          <p:cNvSpPr txBox="1"/>
          <p:nvPr/>
        </p:nvSpPr>
        <p:spPr>
          <a:xfrm>
            <a:off x="294675" y="321475"/>
            <a:ext cx="3040500" cy="139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700" b="1" i="1">
                <a:solidFill>
                  <a:schemeClr val="lt1"/>
                </a:solidFill>
              </a:rPr>
              <a:t>For the Culture Enthusiast:</a:t>
            </a:r>
            <a:endParaRPr sz="1700" b="1" i="1">
              <a:solidFill>
                <a:schemeClr val="lt1"/>
              </a:solidFill>
            </a:endParaRPr>
          </a:p>
          <a:p>
            <a:pPr marL="457200" lvl="0" indent="-336550" algn="l" rtl="0">
              <a:spcBef>
                <a:spcPts val="0"/>
              </a:spcBef>
              <a:spcAft>
                <a:spcPts val="0"/>
              </a:spcAft>
              <a:buClr>
                <a:schemeClr val="lt1"/>
              </a:buClr>
              <a:buSzPts val="1700"/>
              <a:buAutoNum type="arabicPeriod"/>
            </a:pPr>
            <a:r>
              <a:rPr lang="en" sz="1700" b="1" i="1">
                <a:solidFill>
                  <a:schemeClr val="lt1"/>
                </a:solidFill>
              </a:rPr>
              <a:t>KALI PUJA</a:t>
            </a:r>
            <a:endParaRPr sz="1700" b="1" i="1">
              <a:solidFill>
                <a:schemeClr val="lt1"/>
              </a:solidFill>
            </a:endParaRPr>
          </a:p>
          <a:p>
            <a:pPr marL="457200" lvl="0" indent="-336550" algn="l" rtl="0">
              <a:spcBef>
                <a:spcPts val="0"/>
              </a:spcBef>
              <a:spcAft>
                <a:spcPts val="0"/>
              </a:spcAft>
              <a:buClr>
                <a:schemeClr val="lt1"/>
              </a:buClr>
              <a:buSzPts val="1700"/>
              <a:buAutoNum type="arabicPeriod"/>
            </a:pPr>
            <a:r>
              <a:rPr lang="en" sz="1700" b="1" i="1">
                <a:solidFill>
                  <a:schemeClr val="lt1"/>
                </a:solidFill>
              </a:rPr>
              <a:t>SCIENCE CITY</a:t>
            </a:r>
            <a:endParaRPr sz="1700" b="1" i="1">
              <a:solidFill>
                <a:schemeClr val="lt1"/>
              </a:solidFill>
            </a:endParaRPr>
          </a:p>
          <a:p>
            <a:pPr marL="457200" lvl="0" indent="-336550" algn="l" rtl="0">
              <a:spcBef>
                <a:spcPts val="0"/>
              </a:spcBef>
              <a:spcAft>
                <a:spcPts val="0"/>
              </a:spcAft>
              <a:buClr>
                <a:schemeClr val="lt1"/>
              </a:buClr>
              <a:buSzPts val="1700"/>
              <a:buAutoNum type="arabicPeriod"/>
            </a:pPr>
            <a:r>
              <a:rPr lang="en" sz="1700" b="1" i="1">
                <a:solidFill>
                  <a:schemeClr val="lt1"/>
                </a:solidFill>
              </a:rPr>
              <a:t>NATIONAL MUSEUM</a:t>
            </a:r>
            <a:endParaRPr sz="1700" b="1" i="1">
              <a:solidFill>
                <a:schemeClr val="lt1"/>
              </a:solidFill>
            </a:endParaRPr>
          </a:p>
        </p:txBody>
      </p:sp>
      <p:sp>
        <p:nvSpPr>
          <p:cNvPr id="197" name="Google Shape;197;p31"/>
          <p:cNvSpPr/>
          <p:nvPr/>
        </p:nvSpPr>
        <p:spPr>
          <a:xfrm>
            <a:off x="4192500" y="549175"/>
            <a:ext cx="40200" cy="1835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98" name="Google Shape;198;p31"/>
          <p:cNvSpPr txBox="1"/>
          <p:nvPr/>
        </p:nvSpPr>
        <p:spPr>
          <a:xfrm>
            <a:off x="4808625" y="388450"/>
            <a:ext cx="3670200" cy="16485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800"/>
              </a:spcBef>
              <a:spcAft>
                <a:spcPts val="0"/>
              </a:spcAft>
              <a:buNone/>
            </a:pPr>
            <a:r>
              <a:rPr lang="en" sz="1800" b="1" i="1">
                <a:solidFill>
                  <a:schemeClr val="lt1"/>
                </a:solidFill>
              </a:rPr>
              <a:t>For the Thrill Seeker</a:t>
            </a:r>
            <a:r>
              <a:rPr lang="en" sz="1800" b="1">
                <a:solidFill>
                  <a:schemeClr val="lt1"/>
                </a:solidFill>
              </a:rPr>
              <a:t>:</a:t>
            </a:r>
            <a:endParaRPr sz="1800" b="1">
              <a:solidFill>
                <a:schemeClr val="lt1"/>
              </a:solidFill>
            </a:endParaRPr>
          </a:p>
          <a:p>
            <a:pPr marL="457200" lvl="0" indent="-342900" algn="l" rtl="0">
              <a:lnSpc>
                <a:spcPct val="115000"/>
              </a:lnSpc>
              <a:spcBef>
                <a:spcPts val="1800"/>
              </a:spcBef>
              <a:spcAft>
                <a:spcPts val="0"/>
              </a:spcAft>
              <a:buClr>
                <a:schemeClr val="lt1"/>
              </a:buClr>
              <a:buSzPts val="1800"/>
              <a:buAutoNum type="arabicPeriod"/>
            </a:pPr>
            <a:r>
              <a:rPr lang="en" sz="1800" b="1">
                <a:solidFill>
                  <a:schemeClr val="lt1"/>
                </a:solidFill>
              </a:rPr>
              <a:t>AQUATICA</a:t>
            </a:r>
            <a:endParaRPr sz="1800" b="1">
              <a:solidFill>
                <a:schemeClr val="lt1"/>
              </a:solidFill>
            </a:endParaRPr>
          </a:p>
          <a:p>
            <a:pPr marL="457200" lvl="0" indent="-342900" algn="l" rtl="0">
              <a:lnSpc>
                <a:spcPct val="115000"/>
              </a:lnSpc>
              <a:spcBef>
                <a:spcPts val="0"/>
              </a:spcBef>
              <a:spcAft>
                <a:spcPts val="0"/>
              </a:spcAft>
              <a:buClr>
                <a:schemeClr val="lt1"/>
              </a:buClr>
              <a:buSzPts val="1800"/>
              <a:buAutoNum type="arabicPeriod"/>
            </a:pPr>
            <a:r>
              <a:rPr lang="en" sz="1800" b="1">
                <a:solidFill>
                  <a:schemeClr val="lt1"/>
                </a:solidFill>
              </a:rPr>
              <a:t>ADVENTURE ZONE</a:t>
            </a:r>
            <a:endParaRPr sz="1800" b="1">
              <a:solidFill>
                <a:schemeClr val="lt1"/>
              </a:solidFill>
            </a:endParaRPr>
          </a:p>
          <a:p>
            <a:pPr marL="457200" lvl="0" indent="-342900" algn="l" rtl="0">
              <a:lnSpc>
                <a:spcPct val="115000"/>
              </a:lnSpc>
              <a:spcBef>
                <a:spcPts val="0"/>
              </a:spcBef>
              <a:spcAft>
                <a:spcPts val="0"/>
              </a:spcAft>
              <a:buClr>
                <a:schemeClr val="lt1"/>
              </a:buClr>
              <a:buSzPts val="1800"/>
              <a:buAutoNum type="arabicPeriod"/>
            </a:pPr>
            <a:r>
              <a:rPr lang="en" sz="1800" b="1">
                <a:solidFill>
                  <a:schemeClr val="lt1"/>
                </a:solidFill>
              </a:rPr>
              <a:t>NICCO PARK</a:t>
            </a:r>
            <a:endParaRPr sz="1800" b="1">
              <a:solidFill>
                <a:schemeClr val="lt1"/>
              </a:solidFill>
            </a:endParaRPr>
          </a:p>
        </p:txBody>
      </p:sp>
      <p:sp>
        <p:nvSpPr>
          <p:cNvPr id="199" name="Google Shape;199;p31"/>
          <p:cNvSpPr txBox="1"/>
          <p:nvPr/>
        </p:nvSpPr>
        <p:spPr>
          <a:xfrm>
            <a:off x="5304225" y="843850"/>
            <a:ext cx="36567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800">
              <a:solidFill>
                <a:schemeClr val="dk2"/>
              </a:solidFill>
            </a:endParaRPr>
          </a:p>
        </p:txBody>
      </p:sp>
      <p:sp>
        <p:nvSpPr>
          <p:cNvPr id="200" name="Google Shape;200;p31"/>
          <p:cNvSpPr txBox="1"/>
          <p:nvPr/>
        </p:nvSpPr>
        <p:spPr>
          <a:xfrm>
            <a:off x="669739" y="2384275"/>
            <a:ext cx="3040500" cy="1835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i="1">
                <a:solidFill>
                  <a:schemeClr val="lt1"/>
                </a:solidFill>
              </a:rPr>
              <a:t>For the history Buff:</a:t>
            </a:r>
            <a:endParaRPr sz="1800" b="1" i="1">
              <a:solidFill>
                <a:schemeClr val="lt1"/>
              </a:solidFill>
            </a:endParaRPr>
          </a:p>
          <a:p>
            <a:pPr marL="457200" lvl="0" indent="-342900" algn="l" rtl="0">
              <a:spcBef>
                <a:spcPts val="0"/>
              </a:spcBef>
              <a:spcAft>
                <a:spcPts val="0"/>
              </a:spcAft>
              <a:buClr>
                <a:schemeClr val="lt1"/>
              </a:buClr>
              <a:buSzPts val="1800"/>
              <a:buAutoNum type="arabicPeriod"/>
            </a:pPr>
            <a:r>
              <a:rPr lang="en" sz="1800" b="1" i="1">
                <a:solidFill>
                  <a:schemeClr val="lt1"/>
                </a:solidFill>
              </a:rPr>
              <a:t>Victoria Memorial</a:t>
            </a:r>
            <a:endParaRPr sz="1800" b="1" i="1">
              <a:solidFill>
                <a:schemeClr val="lt1"/>
              </a:solidFill>
            </a:endParaRPr>
          </a:p>
          <a:p>
            <a:pPr marL="457200" lvl="0" indent="-342900" algn="l" rtl="0">
              <a:spcBef>
                <a:spcPts val="0"/>
              </a:spcBef>
              <a:spcAft>
                <a:spcPts val="0"/>
              </a:spcAft>
              <a:buClr>
                <a:schemeClr val="lt1"/>
              </a:buClr>
              <a:buSzPts val="1800"/>
              <a:buAutoNum type="arabicPeriod"/>
            </a:pPr>
            <a:r>
              <a:rPr lang="en" sz="1800" b="1" i="1">
                <a:solidFill>
                  <a:schemeClr val="lt1"/>
                </a:solidFill>
              </a:rPr>
              <a:t>Fort William</a:t>
            </a:r>
            <a:endParaRPr sz="1800" b="1" i="1">
              <a:solidFill>
                <a:schemeClr val="lt1"/>
              </a:solidFill>
            </a:endParaRPr>
          </a:p>
          <a:p>
            <a:pPr marL="457200" lvl="0" indent="-342900" algn="l" rtl="0">
              <a:spcBef>
                <a:spcPts val="0"/>
              </a:spcBef>
              <a:spcAft>
                <a:spcPts val="0"/>
              </a:spcAft>
              <a:buClr>
                <a:schemeClr val="lt1"/>
              </a:buClr>
              <a:buSzPts val="1800"/>
              <a:buAutoNum type="arabicPeriod"/>
            </a:pPr>
            <a:r>
              <a:rPr lang="en" sz="1800" b="1" i="1">
                <a:solidFill>
                  <a:schemeClr val="lt1"/>
                </a:solidFill>
              </a:rPr>
              <a:t>St. Paul’s Cathedral</a:t>
            </a:r>
            <a:endParaRPr sz="1800" b="1" i="1">
              <a:solidFill>
                <a:schemeClr val="lt1"/>
              </a:solidFill>
            </a:endParaRPr>
          </a:p>
        </p:txBody>
      </p:sp>
      <p:sp>
        <p:nvSpPr>
          <p:cNvPr id="201" name="Google Shape;201;p31"/>
          <p:cNvSpPr txBox="1"/>
          <p:nvPr/>
        </p:nvSpPr>
        <p:spPr>
          <a:xfrm>
            <a:off x="4741750" y="2384275"/>
            <a:ext cx="3831000" cy="1648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i="1">
                <a:solidFill>
                  <a:schemeClr val="lt1"/>
                </a:solidFill>
              </a:rPr>
              <a:t>For the Serene Soul:</a:t>
            </a:r>
            <a:endParaRPr sz="1800" b="1" i="1">
              <a:solidFill>
                <a:schemeClr val="lt1"/>
              </a:solidFill>
            </a:endParaRPr>
          </a:p>
          <a:p>
            <a:pPr marL="457200" lvl="0" indent="-342900" algn="l" rtl="0">
              <a:spcBef>
                <a:spcPts val="0"/>
              </a:spcBef>
              <a:spcAft>
                <a:spcPts val="0"/>
              </a:spcAft>
              <a:buClr>
                <a:schemeClr val="lt1"/>
              </a:buClr>
              <a:buSzPts val="1800"/>
              <a:buAutoNum type="arabicPeriod"/>
            </a:pPr>
            <a:r>
              <a:rPr lang="en" sz="1800" b="1" i="1">
                <a:solidFill>
                  <a:schemeClr val="lt1"/>
                </a:solidFill>
              </a:rPr>
              <a:t>Rabindra Sarovar</a:t>
            </a:r>
            <a:endParaRPr sz="1800" b="1" i="1">
              <a:solidFill>
                <a:schemeClr val="lt1"/>
              </a:solidFill>
            </a:endParaRPr>
          </a:p>
          <a:p>
            <a:pPr marL="457200" lvl="0" indent="-342900" algn="l" rtl="0">
              <a:spcBef>
                <a:spcPts val="0"/>
              </a:spcBef>
              <a:spcAft>
                <a:spcPts val="0"/>
              </a:spcAft>
              <a:buClr>
                <a:schemeClr val="lt1"/>
              </a:buClr>
              <a:buSzPts val="1800"/>
              <a:buAutoNum type="arabicPeriod"/>
            </a:pPr>
            <a:r>
              <a:rPr lang="en" sz="1800" b="1" i="1">
                <a:solidFill>
                  <a:schemeClr val="lt1"/>
                </a:solidFill>
              </a:rPr>
              <a:t>Botanical Garden</a:t>
            </a:r>
            <a:endParaRPr sz="1800" b="1" i="1">
              <a:solidFill>
                <a:schemeClr val="lt1"/>
              </a:solidFill>
            </a:endParaRPr>
          </a:p>
          <a:p>
            <a:pPr marL="457200" lvl="0" indent="-342900" algn="l" rtl="0">
              <a:spcBef>
                <a:spcPts val="0"/>
              </a:spcBef>
              <a:spcAft>
                <a:spcPts val="0"/>
              </a:spcAft>
              <a:buClr>
                <a:schemeClr val="lt1"/>
              </a:buClr>
              <a:buSzPts val="1800"/>
              <a:buAutoNum type="arabicPeriod"/>
            </a:pPr>
            <a:r>
              <a:rPr lang="en" sz="1800" b="1" i="1">
                <a:solidFill>
                  <a:schemeClr val="lt1"/>
                </a:solidFill>
              </a:rPr>
              <a:t>Prinsep Ghat</a:t>
            </a:r>
            <a:endParaRPr sz="1800" b="1" i="1">
              <a:solidFill>
                <a:schemeClr val="lt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60"/>
        <p:cNvGrpSpPr/>
        <p:nvPr/>
      </p:nvGrpSpPr>
      <p:grpSpPr>
        <a:xfrm>
          <a:off x="0" y="0"/>
          <a:ext cx="0" cy="0"/>
          <a:chOff x="0" y="0"/>
          <a:chExt cx="0" cy="0"/>
        </a:xfrm>
      </p:grpSpPr>
      <p:pic>
        <p:nvPicPr>
          <p:cNvPr id="61" name="Google Shape;61;p14"/>
          <p:cNvPicPr preferRelativeResize="0"/>
          <p:nvPr/>
        </p:nvPicPr>
        <p:blipFill>
          <a:blip r:embed="rId3">
            <a:alphaModFix/>
          </a:blip>
          <a:stretch>
            <a:fillRect/>
          </a:stretch>
        </p:blipFill>
        <p:spPr>
          <a:xfrm>
            <a:off x="0" y="0"/>
            <a:ext cx="9144003" cy="5143496"/>
          </a:xfrm>
          <a:prstGeom prst="rect">
            <a:avLst/>
          </a:prstGeom>
          <a:noFill/>
          <a:ln>
            <a:noFill/>
          </a:ln>
        </p:spPr>
      </p:pic>
      <p:sp>
        <p:nvSpPr>
          <p:cNvPr id="62" name="Google Shape;62;p14"/>
          <p:cNvSpPr txBox="1"/>
          <p:nvPr/>
        </p:nvSpPr>
        <p:spPr>
          <a:xfrm>
            <a:off x="1083875" y="3391225"/>
            <a:ext cx="3982500" cy="11907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 sz="1200" b="1">
                <a:solidFill>
                  <a:srgbClr val="EFEFEF"/>
                </a:solidFill>
                <a:latin typeface="Oswald"/>
                <a:ea typeface="Oswald"/>
                <a:cs typeface="Oswald"/>
                <a:sym typeface="Oswald"/>
              </a:rPr>
              <a:t>KOLKATA, FORMERLY KNOWN AS CALCUTTA, IS SITUATED IN THE EASTERN PART OF INDIA, ALONG THE BANKS OF THE HOOGHLY RIVER. IT IS THE CAPITAL OF THE INDIAN STATE OF WEST BENGAL AND IS A MAJOR CULTURAL AND COMMERCIAL CENTER IN THE REGION.</a:t>
            </a:r>
            <a:endParaRPr sz="1200" b="1">
              <a:solidFill>
                <a:srgbClr val="EFEFEF"/>
              </a:solidFill>
              <a:latin typeface="Oswald"/>
              <a:ea typeface="Oswald"/>
              <a:cs typeface="Oswald"/>
              <a:sym typeface="Oswa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pic>
        <p:nvPicPr>
          <p:cNvPr id="206" name="Google Shape;206;p32"/>
          <p:cNvPicPr preferRelativeResize="0"/>
          <p:nvPr/>
        </p:nvPicPr>
        <p:blipFill>
          <a:blip r:embed="rId3">
            <a:alphaModFix amt="92000"/>
          </a:blip>
          <a:stretch>
            <a:fillRect/>
          </a:stretch>
        </p:blipFill>
        <p:spPr>
          <a:xfrm>
            <a:off x="0" y="0"/>
            <a:ext cx="9144000" cy="5143501"/>
          </a:xfrm>
          <a:prstGeom prst="rect">
            <a:avLst/>
          </a:prstGeom>
          <a:noFill/>
          <a:ln>
            <a:noFill/>
          </a:ln>
        </p:spPr>
      </p:pic>
      <p:sp>
        <p:nvSpPr>
          <p:cNvPr id="207" name="Google Shape;207;p32"/>
          <p:cNvSpPr txBox="1"/>
          <p:nvPr/>
        </p:nvSpPr>
        <p:spPr>
          <a:xfrm>
            <a:off x="1875225" y="2183300"/>
            <a:ext cx="7045500" cy="239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lt1"/>
                </a:solidFill>
              </a:rPr>
              <a:t>Kolkata, formerly known as Calcutta, has a rich and diverse food history as said before, that reflects its cultural heritage and the influence of various communities that have settled in the city over the years. The city’s cuisine is a blend of traditional Bengali flavours, colonial influences, and international culinary styles. The cuisine emphasizes the use of rice and fish, given the abundant water resources in the region. Dishes like </a:t>
            </a:r>
            <a:r>
              <a:rPr lang="en" b="1" i="1">
                <a:solidFill>
                  <a:schemeClr val="lt1"/>
                </a:solidFill>
              </a:rPr>
              <a:t>macher jhol </a:t>
            </a:r>
            <a:r>
              <a:rPr lang="en" b="1">
                <a:solidFill>
                  <a:schemeClr val="lt1"/>
                </a:solidFill>
              </a:rPr>
              <a:t>(fish curry),</a:t>
            </a:r>
            <a:r>
              <a:rPr lang="en" b="1" i="1">
                <a:solidFill>
                  <a:schemeClr val="lt1"/>
                </a:solidFill>
              </a:rPr>
              <a:t> shorshe ilish</a:t>
            </a:r>
            <a:r>
              <a:rPr lang="en" b="1">
                <a:solidFill>
                  <a:schemeClr val="lt1"/>
                </a:solidFill>
              </a:rPr>
              <a:t> (hilsa fish in mustard sauce), </a:t>
            </a:r>
            <a:r>
              <a:rPr lang="en" b="1" i="1">
                <a:solidFill>
                  <a:schemeClr val="lt1"/>
                </a:solidFill>
              </a:rPr>
              <a:t>chingri malai </a:t>
            </a:r>
            <a:r>
              <a:rPr lang="en" b="1">
                <a:solidFill>
                  <a:schemeClr val="lt1"/>
                </a:solidFill>
              </a:rPr>
              <a:t>curry (prawn in coconut milk), and sweets like </a:t>
            </a:r>
            <a:r>
              <a:rPr lang="en" b="1" i="1">
                <a:solidFill>
                  <a:schemeClr val="lt1"/>
                </a:solidFill>
              </a:rPr>
              <a:t>Roshogolla </a:t>
            </a:r>
            <a:r>
              <a:rPr lang="en" b="1">
                <a:solidFill>
                  <a:schemeClr val="lt1"/>
                </a:solidFill>
              </a:rPr>
              <a:t>and Sandesh are iconic examples of Bengali culinary heritage.</a:t>
            </a:r>
            <a:endParaRPr b="1">
              <a:solidFill>
                <a:schemeClr val="lt1"/>
              </a:solidFill>
            </a:endParaRPr>
          </a:p>
        </p:txBody>
      </p:sp>
      <p:sp>
        <p:nvSpPr>
          <p:cNvPr id="208" name="Google Shape;208;p32"/>
          <p:cNvSpPr txBox="1"/>
          <p:nvPr/>
        </p:nvSpPr>
        <p:spPr>
          <a:xfrm>
            <a:off x="522375" y="375050"/>
            <a:ext cx="5357700" cy="93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i="1">
                <a:solidFill>
                  <a:schemeClr val="lt1"/>
                </a:solidFill>
              </a:rPr>
              <a:t>Kolkata street food – A melting pot of cultures</a:t>
            </a:r>
            <a:endParaRPr sz="2200" b="1" i="1">
              <a:solidFill>
                <a:schemeClr val="lt1"/>
              </a:solidFill>
            </a:endParaRPr>
          </a:p>
        </p:txBody>
      </p:sp>
      <p:sp>
        <p:nvSpPr>
          <p:cNvPr id="209" name="Google Shape;209;p32"/>
          <p:cNvSpPr/>
          <p:nvPr/>
        </p:nvSpPr>
        <p:spPr>
          <a:xfrm>
            <a:off x="750100" y="1473400"/>
            <a:ext cx="8076900" cy="939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pic>
        <p:nvPicPr>
          <p:cNvPr id="214" name="Google Shape;214;p33"/>
          <p:cNvPicPr preferRelativeResize="0"/>
          <p:nvPr/>
        </p:nvPicPr>
        <p:blipFill>
          <a:blip r:embed="rId3">
            <a:alphaModFix/>
          </a:blip>
          <a:stretch>
            <a:fillRect/>
          </a:stretch>
        </p:blipFill>
        <p:spPr>
          <a:xfrm>
            <a:off x="0" y="0"/>
            <a:ext cx="9144000" cy="5143501"/>
          </a:xfrm>
          <a:prstGeom prst="rect">
            <a:avLst/>
          </a:prstGeom>
          <a:noFill/>
          <a:ln>
            <a:noFill/>
          </a:ln>
        </p:spPr>
      </p:pic>
      <p:sp>
        <p:nvSpPr>
          <p:cNvPr id="215" name="Google Shape;215;p33"/>
          <p:cNvSpPr txBox="1"/>
          <p:nvPr/>
        </p:nvSpPr>
        <p:spPr>
          <a:xfrm>
            <a:off x="1794850" y="361650"/>
            <a:ext cx="5250600" cy="870600"/>
          </a:xfrm>
          <a:prstGeom prst="rect">
            <a:avLst/>
          </a:prstGeom>
          <a:noFill/>
          <a:ln>
            <a:noFill/>
          </a:ln>
        </p:spPr>
        <p:txBody>
          <a:bodyPr spcFirstLastPara="1" wrap="square" lIns="91425" tIns="91425" rIns="91425" bIns="91425" anchor="t" anchorCtr="0">
            <a:noAutofit/>
          </a:bodyPr>
          <a:lstStyle/>
          <a:p>
            <a:pPr marL="0" lvl="0" indent="0" algn="l" rtl="0">
              <a:lnSpc>
                <a:spcPct val="113333"/>
              </a:lnSpc>
              <a:spcBef>
                <a:spcPts val="0"/>
              </a:spcBef>
              <a:spcAft>
                <a:spcPts val="0"/>
              </a:spcAft>
              <a:buClr>
                <a:schemeClr val="dk1"/>
              </a:buClr>
              <a:buSzPts val="1100"/>
              <a:buFont typeface="Arial"/>
              <a:buNone/>
            </a:pPr>
            <a:r>
              <a:rPr lang="en" sz="1850" b="1" i="1">
                <a:solidFill>
                  <a:schemeClr val="lt1"/>
                </a:solidFill>
              </a:rPr>
              <a:t>The Essence of Bengal’s Ethnic Sweetmeats</a:t>
            </a:r>
            <a:endParaRPr sz="1850" b="1" i="1">
              <a:solidFill>
                <a:schemeClr val="lt1"/>
              </a:solidFill>
            </a:endParaRPr>
          </a:p>
          <a:p>
            <a:pPr marL="0" lvl="0" indent="0" algn="l" rtl="0">
              <a:spcBef>
                <a:spcPts val="900"/>
              </a:spcBef>
              <a:spcAft>
                <a:spcPts val="0"/>
              </a:spcAft>
              <a:buNone/>
            </a:pPr>
            <a:endParaRPr sz="1800">
              <a:solidFill>
                <a:schemeClr val="dk2"/>
              </a:solidFill>
            </a:endParaRPr>
          </a:p>
        </p:txBody>
      </p:sp>
      <p:sp>
        <p:nvSpPr>
          <p:cNvPr id="216" name="Google Shape;216;p33"/>
          <p:cNvSpPr txBox="1"/>
          <p:nvPr/>
        </p:nvSpPr>
        <p:spPr>
          <a:xfrm>
            <a:off x="884050" y="1433225"/>
            <a:ext cx="7259700" cy="194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b="1">
                <a:solidFill>
                  <a:schemeClr val="lt1"/>
                </a:solidFill>
              </a:rPr>
              <a:t>Bengal, like its delectable variants of food, also boasts of a rich sweet tradition. After all, it is the birthplace of the iconic </a:t>
            </a:r>
            <a:r>
              <a:rPr lang="en" b="1" i="1">
                <a:solidFill>
                  <a:schemeClr val="lt1"/>
                </a:solidFill>
              </a:rPr>
              <a:t>Rosogolla</a:t>
            </a:r>
            <a:r>
              <a:rPr lang="en" b="1">
                <a:solidFill>
                  <a:schemeClr val="lt1"/>
                </a:solidFill>
              </a:rPr>
              <a:t>. However, despite a wide variety of desserts, the sweet image of Bengal has somehow stayed stuck at the quintessential Rosogolla</a:t>
            </a:r>
            <a:r>
              <a:rPr lang="en" b="1" i="1">
                <a:solidFill>
                  <a:schemeClr val="lt1"/>
                </a:solidFill>
              </a:rPr>
              <a:t>, Mishti Doi</a:t>
            </a:r>
            <a:r>
              <a:rPr lang="en" b="1">
                <a:solidFill>
                  <a:schemeClr val="lt1"/>
                </a:solidFill>
              </a:rPr>
              <a:t> and </a:t>
            </a:r>
            <a:r>
              <a:rPr lang="en" b="1" i="1">
                <a:solidFill>
                  <a:schemeClr val="lt1"/>
                </a:solidFill>
              </a:rPr>
              <a:t>Sandesh</a:t>
            </a:r>
            <a:r>
              <a:rPr lang="en" b="1">
                <a:solidFill>
                  <a:schemeClr val="lt1"/>
                </a:solidFill>
              </a:rPr>
              <a:t>. </a:t>
            </a:r>
            <a:endParaRPr b="1">
              <a:solidFill>
                <a:schemeClr val="lt1"/>
              </a:solidFill>
            </a:endParaRPr>
          </a:p>
          <a:p>
            <a:pPr marL="0" lvl="0" indent="0" algn="l" rtl="0">
              <a:spcBef>
                <a:spcPts val="0"/>
              </a:spcBef>
              <a:spcAft>
                <a:spcPts val="0"/>
              </a:spcAft>
              <a:buClr>
                <a:schemeClr val="dk1"/>
              </a:buClr>
              <a:buSzPts val="1100"/>
              <a:buFont typeface="Arial"/>
              <a:buNone/>
            </a:pPr>
            <a:endParaRPr sz="1300">
              <a:solidFill>
                <a:srgbClr val="11181F"/>
              </a:solidFill>
              <a:highlight>
                <a:srgbClr val="FFFFFF"/>
              </a:highlight>
            </a:endParaRPr>
          </a:p>
          <a:p>
            <a:pPr marL="0" lvl="0" indent="0" algn="l" rtl="0">
              <a:spcBef>
                <a:spcPts val="0"/>
              </a:spcBef>
              <a:spcAft>
                <a:spcPts val="0"/>
              </a:spcAft>
              <a:buNone/>
            </a:pPr>
            <a:endParaRPr sz="1800" b="1" i="1">
              <a:solidFill>
                <a:schemeClr val="lt1"/>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pic>
        <p:nvPicPr>
          <p:cNvPr id="221" name="Google Shape;221;p34"/>
          <p:cNvPicPr preferRelativeResize="0"/>
          <p:nvPr/>
        </p:nvPicPr>
        <p:blipFill>
          <a:blip r:embed="rId3">
            <a:alphaModFix/>
          </a:blip>
          <a:stretch>
            <a:fillRect/>
          </a:stretch>
        </p:blipFill>
        <p:spPr>
          <a:xfrm>
            <a:off x="0" y="0"/>
            <a:ext cx="9144003" cy="5143500"/>
          </a:xfrm>
          <a:prstGeom prst="rect">
            <a:avLst/>
          </a:prstGeom>
          <a:noFill/>
          <a:ln>
            <a:noFill/>
          </a:ln>
        </p:spPr>
      </p:pic>
      <p:sp>
        <p:nvSpPr>
          <p:cNvPr id="222" name="Google Shape;222;p34"/>
          <p:cNvSpPr txBox="1"/>
          <p:nvPr/>
        </p:nvSpPr>
        <p:spPr>
          <a:xfrm>
            <a:off x="482200" y="3415600"/>
            <a:ext cx="6777600" cy="1473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i="1">
                <a:solidFill>
                  <a:schemeClr val="lt1"/>
                </a:solidFill>
              </a:rPr>
              <a:t>The city here is famous for being the oldest port in India. Kolkata has been called one of the major tourist destinations due to its diverse cultures. A singularly vital centre of history, art, and culture in India, Kolkata is a city everyone needs to experience at some point in their lives.</a:t>
            </a:r>
            <a:endParaRPr sz="2100" b="1" i="1">
              <a:solidFill>
                <a:schemeClr val="lt1"/>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pic>
        <p:nvPicPr>
          <p:cNvPr id="227" name="Google Shape;227;p35"/>
          <p:cNvPicPr preferRelativeResize="0"/>
          <p:nvPr/>
        </p:nvPicPr>
        <p:blipFill>
          <a:blip r:embed="rId3">
            <a:alphaModFix/>
          </a:blip>
          <a:stretch>
            <a:fillRect/>
          </a:stretch>
        </p:blipFill>
        <p:spPr>
          <a:xfrm>
            <a:off x="0" y="0"/>
            <a:ext cx="9144003" cy="5143500"/>
          </a:xfrm>
          <a:prstGeom prst="rect">
            <a:avLst/>
          </a:prstGeom>
          <a:noFill/>
          <a:ln>
            <a:noFill/>
          </a:ln>
        </p:spPr>
      </p:pic>
      <p:sp>
        <p:nvSpPr>
          <p:cNvPr id="228" name="Google Shape;228;p35"/>
          <p:cNvSpPr txBox="1"/>
          <p:nvPr/>
        </p:nvSpPr>
        <p:spPr>
          <a:xfrm>
            <a:off x="2062750" y="2866425"/>
            <a:ext cx="6925200" cy="190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700" b="1">
                <a:solidFill>
                  <a:schemeClr val="lt1"/>
                </a:solidFill>
                <a:latin typeface="Times New Roman"/>
                <a:ea typeface="Times New Roman"/>
                <a:cs typeface="Times New Roman"/>
                <a:sym typeface="Times New Roman"/>
              </a:rPr>
              <a:t>The 'City of Joy' earned its nickname because of its unfettered enthusiasm for its culture, tradition.</a:t>
            </a:r>
            <a:endParaRPr sz="1700" b="1">
              <a:solidFill>
                <a:schemeClr val="lt1"/>
              </a:solidFill>
              <a:latin typeface="Times New Roman"/>
              <a:ea typeface="Times New Roman"/>
              <a:cs typeface="Times New Roman"/>
              <a:sym typeface="Times New Roman"/>
            </a:endParaRPr>
          </a:p>
          <a:p>
            <a:pPr marL="0" lvl="0" indent="0" algn="l" rtl="0">
              <a:spcBef>
                <a:spcPts val="0"/>
              </a:spcBef>
              <a:spcAft>
                <a:spcPts val="0"/>
              </a:spcAft>
              <a:buNone/>
            </a:pPr>
            <a:r>
              <a:rPr lang="en" sz="1700" b="1">
                <a:solidFill>
                  <a:schemeClr val="lt1"/>
                </a:solidFill>
                <a:latin typeface="Times New Roman"/>
                <a:ea typeface="Times New Roman"/>
                <a:cs typeface="Times New Roman"/>
                <a:sym typeface="Times New Roman"/>
              </a:rPr>
              <a:t>Kolkata has something for everyone. From art and literature, to sports, food, shopping, history, architecture,religion,spiritualism and even politics. There is more to Kolkata one can ever imagine  and with that it was a wrap up for our beautiful city , the city of joy.</a:t>
            </a:r>
            <a:endParaRPr sz="1700" b="1">
              <a:solidFill>
                <a:schemeClr val="lt1"/>
              </a:solidFill>
              <a:latin typeface="Times New Roman"/>
              <a:ea typeface="Times New Roman"/>
              <a:cs typeface="Times New Roman"/>
              <a:sym typeface="Times New Roman"/>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pic>
        <p:nvPicPr>
          <p:cNvPr id="233" name="Google Shape;233;p36"/>
          <p:cNvPicPr preferRelativeResize="0"/>
          <p:nvPr/>
        </p:nvPicPr>
        <p:blipFill>
          <a:blip r:embed="rId3">
            <a:alphaModFix/>
          </a:blip>
          <a:stretch>
            <a:fillRect/>
          </a:stretch>
        </p:blipFill>
        <p:spPr>
          <a:xfrm>
            <a:off x="0" y="0"/>
            <a:ext cx="9144003" cy="514350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pic>
        <p:nvPicPr>
          <p:cNvPr id="67" name="Google Shape;67;p15"/>
          <p:cNvPicPr preferRelativeResize="0"/>
          <p:nvPr/>
        </p:nvPicPr>
        <p:blipFill>
          <a:blip r:embed="rId3">
            <a:alphaModFix/>
          </a:blip>
          <a:stretch>
            <a:fillRect/>
          </a:stretch>
        </p:blipFill>
        <p:spPr>
          <a:xfrm>
            <a:off x="-1" y="0"/>
            <a:ext cx="9144001" cy="5143500"/>
          </a:xfrm>
          <a:prstGeom prst="rect">
            <a:avLst/>
          </a:prstGeom>
          <a:noFill/>
          <a:ln>
            <a:noFill/>
          </a:ln>
        </p:spPr>
      </p:pic>
      <p:sp>
        <p:nvSpPr>
          <p:cNvPr id="68" name="Google Shape;68;p15"/>
          <p:cNvSpPr txBox="1"/>
          <p:nvPr/>
        </p:nvSpPr>
        <p:spPr>
          <a:xfrm>
            <a:off x="2681475" y="1990000"/>
            <a:ext cx="3407700" cy="11331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 sz="1200" b="1">
                <a:solidFill>
                  <a:srgbClr val="374151"/>
                </a:solidFill>
                <a:highlight>
                  <a:schemeClr val="lt1"/>
                </a:highlight>
                <a:latin typeface="Oswald"/>
                <a:ea typeface="Oswald"/>
                <a:cs typeface="Oswald"/>
                <a:sym typeface="Oswald"/>
              </a:rPr>
              <a:t>KOLKATA WAS FOUNDED BY JOB CHARNOCK, AN ENGLISH MERCHANT, IN THE LATE 17TH CENTURY. INITIALLY A SMALL FISHING VILLAGE, IT GREW INTO A THRIVING TRADE POST UNDER THE BRITISH EAST INDIA COMPANY. </a:t>
            </a:r>
            <a:endParaRPr sz="1200" b="1">
              <a:solidFill>
                <a:srgbClr val="374151"/>
              </a:solidFill>
              <a:highlight>
                <a:schemeClr val="lt1"/>
              </a:highlight>
              <a:latin typeface="Oswald"/>
              <a:ea typeface="Oswald"/>
              <a:cs typeface="Oswald"/>
              <a:sym typeface="Oswald"/>
            </a:endParaRPr>
          </a:p>
          <a:p>
            <a:pPr marL="0" lvl="0" indent="0" algn="l" rtl="0">
              <a:spcBef>
                <a:spcPts val="0"/>
              </a:spcBef>
              <a:spcAft>
                <a:spcPts val="0"/>
              </a:spcAft>
              <a:buNone/>
            </a:pPr>
            <a:endParaRPr sz="1200">
              <a:solidFill>
                <a:srgbClr val="374151"/>
              </a:solidFill>
              <a:highlight>
                <a:schemeClr val="lt1"/>
              </a:highlight>
            </a:endParaRPr>
          </a:p>
        </p:txBody>
      </p:sp>
      <p:sp>
        <p:nvSpPr>
          <p:cNvPr id="69" name="Google Shape;69;p15"/>
          <p:cNvSpPr txBox="1"/>
          <p:nvPr/>
        </p:nvSpPr>
        <p:spPr>
          <a:xfrm>
            <a:off x="2406200" y="1466800"/>
            <a:ext cx="4187700" cy="5232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 sz="2200" b="1">
                <a:solidFill>
                  <a:srgbClr val="374151"/>
                </a:solidFill>
                <a:highlight>
                  <a:schemeClr val="lt1"/>
                </a:highlight>
                <a:latin typeface="Oswald"/>
                <a:ea typeface="Oswald"/>
                <a:cs typeface="Oswald"/>
                <a:sym typeface="Oswald"/>
              </a:rPr>
              <a:t>FOUNDATION AND COLONIAL ERA</a:t>
            </a:r>
            <a:endParaRPr sz="2400"/>
          </a:p>
        </p:txBody>
      </p:sp>
      <p:sp>
        <p:nvSpPr>
          <p:cNvPr id="70" name="Google Shape;70;p15"/>
          <p:cNvSpPr txBox="1"/>
          <p:nvPr/>
        </p:nvSpPr>
        <p:spPr>
          <a:xfrm>
            <a:off x="2640375" y="152400"/>
            <a:ext cx="3600000" cy="6465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 sz="3000" b="1">
                <a:solidFill>
                  <a:schemeClr val="dk1"/>
                </a:solidFill>
                <a:highlight>
                  <a:schemeClr val="lt1"/>
                </a:highlight>
                <a:latin typeface="Oswald"/>
                <a:ea typeface="Oswald"/>
                <a:cs typeface="Oswald"/>
                <a:sym typeface="Oswald"/>
              </a:rPr>
              <a:t>HISTORICAL CONTEXT</a:t>
            </a:r>
            <a:endParaRPr sz="30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4"/>
        <p:cNvGrpSpPr/>
        <p:nvPr/>
      </p:nvGrpSpPr>
      <p:grpSpPr>
        <a:xfrm>
          <a:off x="0" y="0"/>
          <a:ext cx="0" cy="0"/>
          <a:chOff x="0" y="0"/>
          <a:chExt cx="0" cy="0"/>
        </a:xfrm>
      </p:grpSpPr>
      <p:sp>
        <p:nvSpPr>
          <p:cNvPr id="75" name="Google Shape;75;p16"/>
          <p:cNvSpPr/>
          <p:nvPr/>
        </p:nvSpPr>
        <p:spPr>
          <a:xfrm>
            <a:off x="2217850" y="1226900"/>
            <a:ext cx="5017800" cy="2391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6" name="Google Shape;76;p16"/>
          <p:cNvSpPr txBox="1"/>
          <p:nvPr/>
        </p:nvSpPr>
        <p:spPr>
          <a:xfrm>
            <a:off x="2703900" y="1916850"/>
            <a:ext cx="3736200" cy="13098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Clr>
                <a:schemeClr val="dk1"/>
              </a:buClr>
              <a:buSzPts val="1100"/>
              <a:buFont typeface="Arial"/>
              <a:buNone/>
            </a:pPr>
            <a:r>
              <a:rPr lang="en" sz="1200" b="1">
                <a:solidFill>
                  <a:schemeClr val="dk1"/>
                </a:solidFill>
                <a:highlight>
                  <a:schemeClr val="lt1"/>
                </a:highlight>
                <a:latin typeface="Oswald"/>
                <a:ea typeface="Oswald"/>
                <a:cs typeface="Oswald"/>
                <a:sym typeface="Oswald"/>
              </a:rPr>
              <a:t>THE 19TH AND EARLY 20TH CENTURIES WERE A TIME OF CULTURAL RESURGENCE IN KOLKATA, KNOWN AS THE BENGAL RENAISSANCE. IT SAW THE EMERGENCE OF LUMINARIES LIKE RABINDRANATH TAGORE, SWAMI VIVEKANANDA, AND ISHWAR CHANDRA VIDYASAGAR, WHO CONTRIBUTED SIGNIFICANTLY TO LITERATURE, ART, AND SOCIAL REFORM.</a:t>
            </a:r>
            <a:endParaRPr sz="1200" b="1">
              <a:solidFill>
                <a:schemeClr val="dk1"/>
              </a:solidFill>
              <a:highlight>
                <a:schemeClr val="lt1"/>
              </a:highlight>
              <a:latin typeface="Oswald"/>
              <a:ea typeface="Oswald"/>
              <a:cs typeface="Oswald"/>
              <a:sym typeface="Oswald"/>
            </a:endParaRPr>
          </a:p>
        </p:txBody>
      </p:sp>
      <p:sp>
        <p:nvSpPr>
          <p:cNvPr id="77" name="Google Shape;77;p16"/>
          <p:cNvSpPr txBox="1"/>
          <p:nvPr/>
        </p:nvSpPr>
        <p:spPr>
          <a:xfrm>
            <a:off x="2969975" y="1277350"/>
            <a:ext cx="3125100" cy="5232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 sz="2200" b="1">
                <a:solidFill>
                  <a:schemeClr val="dk1"/>
                </a:solidFill>
                <a:highlight>
                  <a:schemeClr val="lt1"/>
                </a:highlight>
                <a:latin typeface="Oswald"/>
                <a:ea typeface="Oswald"/>
                <a:cs typeface="Oswald"/>
                <a:sym typeface="Oswald"/>
              </a:rPr>
              <a:t>CULTURAL RENAISSANCE </a:t>
            </a:r>
            <a:endParaRPr sz="22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pic>
        <p:nvPicPr>
          <p:cNvPr id="82" name="Google Shape;82;p17"/>
          <p:cNvPicPr preferRelativeResize="0"/>
          <p:nvPr/>
        </p:nvPicPr>
        <p:blipFill>
          <a:blip r:embed="rId3">
            <a:alphaModFix amt="58999"/>
          </a:blip>
          <a:stretch>
            <a:fillRect/>
          </a:stretch>
        </p:blipFill>
        <p:spPr>
          <a:xfrm>
            <a:off x="0" y="0"/>
            <a:ext cx="9144001" cy="5143500"/>
          </a:xfrm>
          <a:prstGeom prst="rect">
            <a:avLst/>
          </a:prstGeom>
          <a:noFill/>
          <a:ln>
            <a:noFill/>
          </a:ln>
        </p:spPr>
      </p:pic>
      <p:sp>
        <p:nvSpPr>
          <p:cNvPr id="83" name="Google Shape;83;p17"/>
          <p:cNvSpPr txBox="1"/>
          <p:nvPr/>
        </p:nvSpPr>
        <p:spPr>
          <a:xfrm>
            <a:off x="451625" y="566575"/>
            <a:ext cx="8473800" cy="416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300">
              <a:latin typeface="Oswald Medium"/>
              <a:ea typeface="Oswald Medium"/>
              <a:cs typeface="Oswald Medium"/>
              <a:sym typeface="Oswald Medium"/>
            </a:endParaRPr>
          </a:p>
          <a:p>
            <a:pPr marL="0" lvl="0" indent="0" algn="l" rtl="0">
              <a:spcBef>
                <a:spcPts val="0"/>
              </a:spcBef>
              <a:spcAft>
                <a:spcPts val="0"/>
              </a:spcAft>
              <a:buNone/>
            </a:pPr>
            <a:r>
              <a:rPr lang="en" sz="1300">
                <a:latin typeface="Oswald Medium"/>
                <a:ea typeface="Oswald Medium"/>
                <a:cs typeface="Oswald Medium"/>
                <a:sym typeface="Oswald Medium"/>
              </a:rPr>
              <a:t>Partition of Bengal (1905)</a:t>
            </a:r>
            <a:endParaRPr sz="1300">
              <a:latin typeface="Oswald Medium"/>
              <a:ea typeface="Oswald Medium"/>
              <a:cs typeface="Oswald Medium"/>
              <a:sym typeface="Oswald Medium"/>
            </a:endParaRPr>
          </a:p>
          <a:p>
            <a:pPr marL="0" lvl="0" indent="0" algn="l" rtl="0">
              <a:spcBef>
                <a:spcPts val="0"/>
              </a:spcBef>
              <a:spcAft>
                <a:spcPts val="0"/>
              </a:spcAft>
              <a:buNone/>
            </a:pPr>
            <a:endParaRPr sz="1300">
              <a:latin typeface="Oswald Medium"/>
              <a:ea typeface="Oswald Medium"/>
              <a:cs typeface="Oswald Medium"/>
              <a:sym typeface="Oswald Medium"/>
            </a:endParaRPr>
          </a:p>
          <a:p>
            <a:pPr marL="0" lvl="0" indent="0" algn="l" rtl="0">
              <a:spcBef>
                <a:spcPts val="0"/>
              </a:spcBef>
              <a:spcAft>
                <a:spcPts val="0"/>
              </a:spcAft>
              <a:buNone/>
            </a:pPr>
            <a:r>
              <a:rPr lang="en" sz="1300">
                <a:latin typeface="Oswald Medium"/>
                <a:ea typeface="Oswald Medium"/>
                <a:cs typeface="Oswald Medium"/>
                <a:sym typeface="Oswald Medium"/>
              </a:rPr>
              <a:t>The controversial decision to partition Bengal by Lord Curzon was met with strong opposition and eventually led to the reunification of Bengal in 1911.</a:t>
            </a:r>
            <a:endParaRPr sz="1300">
              <a:latin typeface="Oswald Medium"/>
              <a:ea typeface="Oswald Medium"/>
              <a:cs typeface="Oswald Medium"/>
              <a:sym typeface="Oswald Medium"/>
            </a:endParaRPr>
          </a:p>
          <a:p>
            <a:pPr marL="0" lvl="0" indent="0" algn="l" rtl="0">
              <a:spcBef>
                <a:spcPts val="0"/>
              </a:spcBef>
              <a:spcAft>
                <a:spcPts val="0"/>
              </a:spcAft>
              <a:buNone/>
            </a:pPr>
            <a:endParaRPr sz="1300">
              <a:latin typeface="Oswald Medium"/>
              <a:ea typeface="Oswald Medium"/>
              <a:cs typeface="Oswald Medium"/>
              <a:sym typeface="Oswald Medium"/>
            </a:endParaRPr>
          </a:p>
          <a:p>
            <a:pPr marL="0" lvl="0" indent="0" algn="l" rtl="0">
              <a:spcBef>
                <a:spcPts val="0"/>
              </a:spcBef>
              <a:spcAft>
                <a:spcPts val="0"/>
              </a:spcAft>
              <a:buNone/>
            </a:pPr>
            <a:r>
              <a:rPr lang="en" sz="1300">
                <a:latin typeface="Oswald Medium"/>
                <a:ea typeface="Oswald Medium"/>
                <a:cs typeface="Oswald Medium"/>
                <a:sym typeface="Oswald Medium"/>
              </a:rPr>
              <a:t>Indian Independence Movement</a:t>
            </a:r>
            <a:endParaRPr sz="1300">
              <a:latin typeface="Oswald Medium"/>
              <a:ea typeface="Oswald Medium"/>
              <a:cs typeface="Oswald Medium"/>
              <a:sym typeface="Oswald Medium"/>
            </a:endParaRPr>
          </a:p>
          <a:p>
            <a:pPr marL="0" lvl="0" indent="0" algn="l" rtl="0">
              <a:spcBef>
                <a:spcPts val="0"/>
              </a:spcBef>
              <a:spcAft>
                <a:spcPts val="0"/>
              </a:spcAft>
              <a:buNone/>
            </a:pPr>
            <a:endParaRPr sz="1300">
              <a:latin typeface="Oswald Medium"/>
              <a:ea typeface="Oswald Medium"/>
              <a:cs typeface="Oswald Medium"/>
              <a:sym typeface="Oswald Medium"/>
            </a:endParaRPr>
          </a:p>
          <a:p>
            <a:pPr marL="0" lvl="0" indent="0" algn="l" rtl="0">
              <a:spcBef>
                <a:spcPts val="0"/>
              </a:spcBef>
              <a:spcAft>
                <a:spcPts val="0"/>
              </a:spcAft>
              <a:buNone/>
            </a:pPr>
            <a:r>
              <a:rPr lang="en" sz="1300">
                <a:latin typeface="Oswald Medium"/>
                <a:ea typeface="Oswald Medium"/>
                <a:cs typeface="Oswald Medium"/>
                <a:sym typeface="Oswald Medium"/>
              </a:rPr>
              <a:t>Kolkata played a pivotal role in India's struggle for independence. It was the birthplace of several revolutionary movements, and leaders like Subhas Chandra Bose and Netaji played a significant role in galvanizing the fight against British rule.</a:t>
            </a:r>
            <a:endParaRPr sz="1300">
              <a:latin typeface="Oswald Medium"/>
              <a:ea typeface="Oswald Medium"/>
              <a:cs typeface="Oswald Medium"/>
              <a:sym typeface="Oswald Medium"/>
            </a:endParaRPr>
          </a:p>
          <a:p>
            <a:pPr marL="0" lvl="0" indent="0" algn="l" rtl="0">
              <a:spcBef>
                <a:spcPts val="0"/>
              </a:spcBef>
              <a:spcAft>
                <a:spcPts val="0"/>
              </a:spcAft>
              <a:buNone/>
            </a:pPr>
            <a:endParaRPr sz="1300">
              <a:latin typeface="Oswald Medium"/>
              <a:ea typeface="Oswald Medium"/>
              <a:cs typeface="Oswald Medium"/>
              <a:sym typeface="Oswald Medium"/>
            </a:endParaRPr>
          </a:p>
          <a:p>
            <a:pPr marL="0" lvl="0" indent="0" algn="l" rtl="0">
              <a:spcBef>
                <a:spcPts val="0"/>
              </a:spcBef>
              <a:spcAft>
                <a:spcPts val="0"/>
              </a:spcAft>
              <a:buNone/>
            </a:pPr>
            <a:r>
              <a:rPr lang="en" sz="1300">
                <a:latin typeface="Oswald Medium"/>
                <a:ea typeface="Oswald Medium"/>
                <a:cs typeface="Oswald Medium"/>
                <a:sym typeface="Oswald Medium"/>
              </a:rPr>
              <a:t>Transfer of Capital (1911)</a:t>
            </a:r>
            <a:endParaRPr sz="1300">
              <a:latin typeface="Oswald Medium"/>
              <a:ea typeface="Oswald Medium"/>
              <a:cs typeface="Oswald Medium"/>
              <a:sym typeface="Oswald Medium"/>
            </a:endParaRPr>
          </a:p>
          <a:p>
            <a:pPr marL="0" lvl="0" indent="0" algn="l" rtl="0">
              <a:spcBef>
                <a:spcPts val="0"/>
              </a:spcBef>
              <a:spcAft>
                <a:spcPts val="0"/>
              </a:spcAft>
              <a:buNone/>
            </a:pPr>
            <a:endParaRPr sz="1300">
              <a:latin typeface="Oswald Medium"/>
              <a:ea typeface="Oswald Medium"/>
              <a:cs typeface="Oswald Medium"/>
              <a:sym typeface="Oswald Medium"/>
            </a:endParaRPr>
          </a:p>
          <a:p>
            <a:pPr marL="0" lvl="0" indent="0" algn="l" rtl="0">
              <a:spcBef>
                <a:spcPts val="0"/>
              </a:spcBef>
              <a:spcAft>
                <a:spcPts val="0"/>
              </a:spcAft>
              <a:buNone/>
            </a:pPr>
            <a:r>
              <a:rPr lang="en" sz="1300">
                <a:latin typeface="Oswald Medium"/>
                <a:ea typeface="Oswald Medium"/>
                <a:cs typeface="Oswald Medium"/>
                <a:sym typeface="Oswald Medium"/>
              </a:rPr>
              <a:t>In 1911, the capital of British India was moved from Kolkata to New Delhi, marking a significant shift in the political landscape of the subcontinent.</a:t>
            </a:r>
            <a:endParaRPr sz="1300">
              <a:latin typeface="Oswald Medium"/>
              <a:ea typeface="Oswald Medium"/>
              <a:cs typeface="Oswald Medium"/>
              <a:sym typeface="Oswald Medium"/>
            </a:endParaRPr>
          </a:p>
          <a:p>
            <a:pPr marL="0" lvl="0" indent="0" algn="l" rtl="0">
              <a:spcBef>
                <a:spcPts val="0"/>
              </a:spcBef>
              <a:spcAft>
                <a:spcPts val="0"/>
              </a:spcAft>
              <a:buNone/>
            </a:pPr>
            <a:endParaRPr sz="1300">
              <a:latin typeface="Oswald Medium"/>
              <a:ea typeface="Oswald Medium"/>
              <a:cs typeface="Oswald Medium"/>
              <a:sym typeface="Oswald Medium"/>
            </a:endParaRPr>
          </a:p>
          <a:p>
            <a:pPr marL="0" lvl="0" indent="0" algn="l" rtl="0">
              <a:spcBef>
                <a:spcPts val="0"/>
              </a:spcBef>
              <a:spcAft>
                <a:spcPts val="0"/>
              </a:spcAft>
              <a:buNone/>
            </a:pPr>
            <a:r>
              <a:rPr lang="en" sz="1300">
                <a:latin typeface="Oswald Medium"/>
                <a:ea typeface="Oswald Medium"/>
                <a:cs typeface="Oswald Medium"/>
                <a:sym typeface="Oswald Medium"/>
              </a:rPr>
              <a:t>Post-Independence Era</a:t>
            </a:r>
            <a:endParaRPr sz="1300">
              <a:latin typeface="Oswald Medium"/>
              <a:ea typeface="Oswald Medium"/>
              <a:cs typeface="Oswald Medium"/>
              <a:sym typeface="Oswald Medium"/>
            </a:endParaRPr>
          </a:p>
          <a:p>
            <a:pPr marL="0" lvl="0" indent="0" algn="l" rtl="0">
              <a:spcBef>
                <a:spcPts val="0"/>
              </a:spcBef>
              <a:spcAft>
                <a:spcPts val="0"/>
              </a:spcAft>
              <a:buNone/>
            </a:pPr>
            <a:endParaRPr sz="1300">
              <a:latin typeface="Oswald Medium"/>
              <a:ea typeface="Oswald Medium"/>
              <a:cs typeface="Oswald Medium"/>
              <a:sym typeface="Oswald Medium"/>
            </a:endParaRPr>
          </a:p>
          <a:p>
            <a:pPr marL="0" lvl="0" indent="0" algn="l" rtl="0">
              <a:spcBef>
                <a:spcPts val="0"/>
              </a:spcBef>
              <a:spcAft>
                <a:spcPts val="0"/>
              </a:spcAft>
              <a:buNone/>
            </a:pPr>
            <a:r>
              <a:rPr lang="en" sz="1300">
                <a:latin typeface="Oswald Medium"/>
                <a:ea typeface="Oswald Medium"/>
                <a:cs typeface="Oswald Medium"/>
                <a:sym typeface="Oswald Medium"/>
              </a:rPr>
              <a:t>After India gained independence in 1947, Kolkata continued to be a hub of political and cultural activities. It experienced periods of rapid industrialization and later faced economic challenges.</a:t>
            </a:r>
            <a:endParaRPr sz="1300">
              <a:latin typeface="Oswald Medium"/>
              <a:ea typeface="Oswald Medium"/>
              <a:cs typeface="Oswald Medium"/>
              <a:sym typeface="Oswald Medium"/>
            </a:endParaRPr>
          </a:p>
        </p:txBody>
      </p:sp>
      <p:sp>
        <p:nvSpPr>
          <p:cNvPr id="84" name="Google Shape;84;p17"/>
          <p:cNvSpPr txBox="1"/>
          <p:nvPr/>
        </p:nvSpPr>
        <p:spPr>
          <a:xfrm>
            <a:off x="2906775" y="246325"/>
            <a:ext cx="3654000" cy="68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800">
                <a:latin typeface="Impact"/>
                <a:ea typeface="Impact"/>
                <a:cs typeface="Impact"/>
                <a:sym typeface="Impact"/>
              </a:rPr>
              <a:t>KEY HISTORICAL EVENTS</a:t>
            </a:r>
            <a:endParaRPr sz="2800">
              <a:latin typeface="Impact"/>
              <a:ea typeface="Impact"/>
              <a:cs typeface="Impact"/>
              <a:sym typeface="Impact"/>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pic>
        <p:nvPicPr>
          <p:cNvPr id="89" name="Google Shape;89;p18"/>
          <p:cNvPicPr preferRelativeResize="0"/>
          <p:nvPr/>
        </p:nvPicPr>
        <p:blipFill>
          <a:blip r:embed="rId3">
            <a:alphaModFix amt="78000"/>
          </a:blip>
          <a:stretch>
            <a:fillRect/>
          </a:stretch>
        </p:blipFill>
        <p:spPr>
          <a:xfrm>
            <a:off x="0" y="0"/>
            <a:ext cx="9144018" cy="5143501"/>
          </a:xfrm>
          <a:prstGeom prst="rect">
            <a:avLst/>
          </a:prstGeom>
          <a:noFill/>
          <a:ln>
            <a:noFill/>
          </a:ln>
        </p:spPr>
      </p:pic>
      <p:sp>
        <p:nvSpPr>
          <p:cNvPr id="90" name="Google Shape;90;p18"/>
          <p:cNvSpPr txBox="1"/>
          <p:nvPr/>
        </p:nvSpPr>
        <p:spPr>
          <a:xfrm>
            <a:off x="1143000" y="762000"/>
            <a:ext cx="2687100" cy="882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1" name="Google Shape;91;p18"/>
          <p:cNvSpPr txBox="1"/>
          <p:nvPr/>
        </p:nvSpPr>
        <p:spPr>
          <a:xfrm>
            <a:off x="3649000" y="1156050"/>
            <a:ext cx="1600200" cy="7389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 sz="3600">
                <a:solidFill>
                  <a:schemeClr val="lt1"/>
                </a:solidFill>
                <a:latin typeface="Oswald SemiBold"/>
                <a:ea typeface="Oswald SemiBold"/>
                <a:cs typeface="Oswald SemiBold"/>
                <a:sym typeface="Oswald SemiBold"/>
              </a:rPr>
              <a:t>Climate</a:t>
            </a:r>
            <a:endParaRPr sz="3600">
              <a:solidFill>
                <a:schemeClr val="lt1"/>
              </a:solidFill>
              <a:latin typeface="Oswald SemiBold"/>
              <a:ea typeface="Oswald SemiBold"/>
              <a:cs typeface="Oswald SemiBold"/>
              <a:sym typeface="Oswald SemiBold"/>
            </a:endParaRPr>
          </a:p>
        </p:txBody>
      </p:sp>
      <p:sp>
        <p:nvSpPr>
          <p:cNvPr id="92" name="Google Shape;92;p18"/>
          <p:cNvSpPr txBox="1"/>
          <p:nvPr/>
        </p:nvSpPr>
        <p:spPr>
          <a:xfrm>
            <a:off x="2329725" y="1940700"/>
            <a:ext cx="4080600" cy="12621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
                <a:solidFill>
                  <a:schemeClr val="lt1"/>
                </a:solidFill>
                <a:latin typeface="Oswald SemiBold"/>
                <a:ea typeface="Oswald SemiBold"/>
                <a:cs typeface="Oswald SemiBold"/>
                <a:sym typeface="Oswald SemiBold"/>
              </a:rPr>
              <a:t>Kolkata experiences a tropical wet-and-dry climate. Summers are hot and humid, with temperatures often exceeding 30°C (86°F). Monsoons bring heavy rainfall from June to September, while winters are mild and pleasant.</a:t>
            </a:r>
            <a:endParaRPr>
              <a:solidFill>
                <a:schemeClr val="lt1"/>
              </a:solidFill>
              <a:latin typeface="Oswald SemiBold"/>
              <a:ea typeface="Oswald SemiBold"/>
              <a:cs typeface="Oswald SemiBold"/>
              <a:sym typeface="Oswald SemiBo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pic>
        <p:nvPicPr>
          <p:cNvPr id="97" name="Google Shape;97;p19"/>
          <p:cNvPicPr preferRelativeResize="0"/>
          <p:nvPr/>
        </p:nvPicPr>
        <p:blipFill>
          <a:blip r:embed="rId3">
            <a:alphaModFix amt="51000"/>
          </a:blip>
          <a:stretch>
            <a:fillRect/>
          </a:stretch>
        </p:blipFill>
        <p:spPr>
          <a:xfrm>
            <a:off x="0" y="0"/>
            <a:ext cx="9144003" cy="5143501"/>
          </a:xfrm>
          <a:prstGeom prst="rect">
            <a:avLst/>
          </a:prstGeom>
          <a:noFill/>
          <a:ln>
            <a:noFill/>
          </a:ln>
        </p:spPr>
      </p:pic>
      <p:sp>
        <p:nvSpPr>
          <p:cNvPr id="98" name="Google Shape;98;p19"/>
          <p:cNvSpPr txBox="1"/>
          <p:nvPr/>
        </p:nvSpPr>
        <p:spPr>
          <a:xfrm>
            <a:off x="3263150" y="802250"/>
            <a:ext cx="1824900" cy="5232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 sz="2200">
                <a:solidFill>
                  <a:schemeClr val="dk1"/>
                </a:solidFill>
                <a:latin typeface="Oswald SemiBold"/>
                <a:ea typeface="Oswald SemiBold"/>
                <a:cs typeface="Oswald SemiBold"/>
                <a:sym typeface="Oswald SemiBold"/>
              </a:rPr>
              <a:t>City Planning</a:t>
            </a:r>
            <a:endParaRPr sz="2200">
              <a:solidFill>
                <a:schemeClr val="lt1"/>
              </a:solidFill>
            </a:endParaRPr>
          </a:p>
        </p:txBody>
      </p:sp>
      <p:sp>
        <p:nvSpPr>
          <p:cNvPr id="99" name="Google Shape;99;p19"/>
          <p:cNvSpPr txBox="1"/>
          <p:nvPr/>
        </p:nvSpPr>
        <p:spPr>
          <a:xfrm>
            <a:off x="1798450" y="1377500"/>
            <a:ext cx="4981200" cy="8313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
                <a:solidFill>
                  <a:schemeClr val="dk1"/>
                </a:solidFill>
                <a:latin typeface="Oswald SemiBold"/>
                <a:ea typeface="Oswald SemiBold"/>
                <a:cs typeface="Oswald SemiBold"/>
                <a:sym typeface="Oswald SemiBold"/>
              </a:rPr>
              <a:t>Kolkata is known for its grid-like urban layout, especially in the older parts of the city. The central business district is characterized by colonial-era architecture and wide avenues.</a:t>
            </a:r>
            <a:endParaRPr>
              <a:solidFill>
                <a:schemeClr val="dk1"/>
              </a:solidFill>
              <a:latin typeface="Oswald SemiBold"/>
              <a:ea typeface="Oswald SemiBold"/>
              <a:cs typeface="Oswald SemiBold"/>
              <a:sym typeface="Oswald SemiBo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3"/>
        <p:cNvGrpSpPr/>
        <p:nvPr/>
      </p:nvGrpSpPr>
      <p:grpSpPr>
        <a:xfrm>
          <a:off x="0" y="0"/>
          <a:ext cx="0" cy="0"/>
          <a:chOff x="0" y="0"/>
          <a:chExt cx="0" cy="0"/>
        </a:xfrm>
      </p:grpSpPr>
      <p:sp>
        <p:nvSpPr>
          <p:cNvPr id="104" name="Google Shape;104;p20"/>
          <p:cNvSpPr txBox="1"/>
          <p:nvPr/>
        </p:nvSpPr>
        <p:spPr>
          <a:xfrm>
            <a:off x="3105625" y="1300975"/>
            <a:ext cx="2406300" cy="5232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 sz="2200">
                <a:solidFill>
                  <a:schemeClr val="dk1"/>
                </a:solidFill>
                <a:highlight>
                  <a:schemeClr val="lt1"/>
                </a:highlight>
                <a:latin typeface="Oswald SemiBold"/>
                <a:ea typeface="Oswald SemiBold"/>
                <a:cs typeface="Oswald SemiBold"/>
                <a:sym typeface="Oswald SemiBold"/>
              </a:rPr>
              <a:t>Notable Districts</a:t>
            </a:r>
            <a:endParaRPr sz="2200">
              <a:solidFill>
                <a:schemeClr val="dk1"/>
              </a:solidFill>
              <a:highlight>
                <a:schemeClr val="lt1"/>
              </a:highlight>
              <a:latin typeface="Oswald SemiBold"/>
              <a:ea typeface="Oswald SemiBold"/>
              <a:cs typeface="Oswald SemiBold"/>
              <a:sym typeface="Oswald SemiBold"/>
            </a:endParaRPr>
          </a:p>
        </p:txBody>
      </p:sp>
      <p:sp>
        <p:nvSpPr>
          <p:cNvPr id="105" name="Google Shape;105;p20"/>
          <p:cNvSpPr txBox="1"/>
          <p:nvPr/>
        </p:nvSpPr>
        <p:spPr>
          <a:xfrm>
            <a:off x="1840325" y="1789425"/>
            <a:ext cx="4860900" cy="1303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solidFill>
                  <a:schemeClr val="dk1"/>
                </a:solidFill>
                <a:highlight>
                  <a:schemeClr val="lt1"/>
                </a:highlight>
                <a:latin typeface="Oswald SemiBold"/>
                <a:ea typeface="Oswald SemiBold"/>
                <a:cs typeface="Oswald SemiBold"/>
                <a:sym typeface="Oswald SemiBold"/>
              </a:rPr>
              <a:t>The city is divided into various districts, each with its unique character. Some notable districts include:</a:t>
            </a:r>
            <a:endParaRPr>
              <a:solidFill>
                <a:schemeClr val="dk1"/>
              </a:solidFill>
              <a:highlight>
                <a:schemeClr val="lt1"/>
              </a:highlight>
              <a:latin typeface="Oswald SemiBold"/>
              <a:ea typeface="Oswald SemiBold"/>
              <a:cs typeface="Oswald SemiBold"/>
              <a:sym typeface="Oswald SemiBold"/>
            </a:endParaRPr>
          </a:p>
          <a:p>
            <a:pPr marL="0" lvl="0" indent="0" algn="ctr" rtl="0">
              <a:spcBef>
                <a:spcPts val="0"/>
              </a:spcBef>
              <a:spcAft>
                <a:spcPts val="0"/>
              </a:spcAft>
              <a:buClr>
                <a:schemeClr val="dk1"/>
              </a:buClr>
              <a:buSzPts val="1100"/>
              <a:buFont typeface="Arial"/>
              <a:buNone/>
            </a:pPr>
            <a:r>
              <a:rPr lang="en">
                <a:solidFill>
                  <a:schemeClr val="dk1"/>
                </a:solidFill>
                <a:highlight>
                  <a:schemeClr val="lt1"/>
                </a:highlight>
                <a:latin typeface="Oswald SemiBold"/>
                <a:ea typeface="Oswald SemiBold"/>
                <a:cs typeface="Oswald SemiBold"/>
                <a:sym typeface="Oswald SemiBold"/>
              </a:rPr>
              <a:t>North Kolkata: Known for its historical neighborhoods, cultural institutions, and traditional markets.</a:t>
            </a:r>
            <a:endParaRPr>
              <a:solidFill>
                <a:schemeClr val="dk1"/>
              </a:solidFill>
              <a:highlight>
                <a:schemeClr val="lt1"/>
              </a:highlight>
              <a:latin typeface="Oswald SemiBold"/>
              <a:ea typeface="Oswald SemiBold"/>
              <a:cs typeface="Oswald SemiBold"/>
              <a:sym typeface="Oswald SemiBold"/>
            </a:endParaRPr>
          </a:p>
          <a:p>
            <a:pPr marL="0" lvl="0" indent="0" algn="ctr" rtl="0">
              <a:spcBef>
                <a:spcPts val="0"/>
              </a:spcBef>
              <a:spcAft>
                <a:spcPts val="0"/>
              </a:spcAft>
              <a:buClr>
                <a:schemeClr val="dk1"/>
              </a:buClr>
              <a:buSzPts val="1100"/>
              <a:buFont typeface="Arial"/>
              <a:buNone/>
            </a:pPr>
            <a:r>
              <a:rPr lang="en">
                <a:solidFill>
                  <a:schemeClr val="dk1"/>
                </a:solidFill>
                <a:highlight>
                  <a:schemeClr val="lt1"/>
                </a:highlight>
                <a:latin typeface="Oswald SemiBold"/>
                <a:ea typeface="Oswald SemiBold"/>
                <a:cs typeface="Oswald SemiBold"/>
                <a:sym typeface="Oswald SemiBold"/>
              </a:rPr>
              <a:t>South Kolkata: Home to upscale residential areas, educational institutions, and modern commercial centers.</a:t>
            </a:r>
            <a:endParaRPr>
              <a:solidFill>
                <a:schemeClr val="dk1"/>
              </a:solidFill>
              <a:highlight>
                <a:schemeClr val="lt1"/>
              </a:highlight>
              <a:latin typeface="Oswald SemiBold"/>
              <a:ea typeface="Oswald SemiBold"/>
              <a:cs typeface="Oswald SemiBold"/>
              <a:sym typeface="Oswald SemiBold"/>
            </a:endParaRPr>
          </a:p>
          <a:p>
            <a:pPr marL="0" lvl="0" indent="0" algn="ctr" rtl="0">
              <a:spcBef>
                <a:spcPts val="0"/>
              </a:spcBef>
              <a:spcAft>
                <a:spcPts val="0"/>
              </a:spcAft>
              <a:buNone/>
            </a:pPr>
            <a:endParaRPr>
              <a:solidFill>
                <a:schemeClr val="dk1"/>
              </a:solidFill>
              <a:highlight>
                <a:schemeClr val="lt1"/>
              </a:highlight>
              <a:latin typeface="Oswald SemiBold"/>
              <a:ea typeface="Oswald SemiBold"/>
              <a:cs typeface="Oswald SemiBold"/>
              <a:sym typeface="Oswald SemiBold"/>
            </a:endParaRPr>
          </a:p>
          <a:p>
            <a:pPr marL="0" lvl="0" indent="0" algn="ctr" rtl="0">
              <a:spcBef>
                <a:spcPts val="0"/>
              </a:spcBef>
              <a:spcAft>
                <a:spcPts val="0"/>
              </a:spcAft>
              <a:buNone/>
            </a:pPr>
            <a:endParaRPr>
              <a:solidFill>
                <a:schemeClr val="dk1"/>
              </a:solidFill>
              <a:highlight>
                <a:schemeClr val="lt1"/>
              </a:highlight>
              <a:latin typeface="Oswald SemiBold"/>
              <a:ea typeface="Oswald SemiBold"/>
              <a:cs typeface="Oswald SemiBold"/>
              <a:sym typeface="Oswald SemiBold"/>
            </a:endParaRPr>
          </a:p>
          <a:p>
            <a:pPr marL="0" lvl="0" indent="0" algn="ctr" rtl="0">
              <a:spcBef>
                <a:spcPts val="0"/>
              </a:spcBef>
              <a:spcAft>
                <a:spcPts val="0"/>
              </a:spcAft>
              <a:buNone/>
            </a:pPr>
            <a:endParaRPr>
              <a:solidFill>
                <a:schemeClr val="dk1"/>
              </a:solidFill>
              <a:highlight>
                <a:schemeClr val="lt1"/>
              </a:highlight>
              <a:latin typeface="Oswald SemiBold"/>
              <a:ea typeface="Oswald SemiBold"/>
              <a:cs typeface="Oswald SemiBold"/>
              <a:sym typeface="Oswald SemiBo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9"/>
        <p:cNvGrpSpPr/>
        <p:nvPr/>
      </p:nvGrpSpPr>
      <p:grpSpPr>
        <a:xfrm>
          <a:off x="0" y="0"/>
          <a:ext cx="0" cy="0"/>
          <a:chOff x="0" y="0"/>
          <a:chExt cx="0" cy="0"/>
        </a:xfrm>
      </p:grpSpPr>
      <p:sp>
        <p:nvSpPr>
          <p:cNvPr id="110" name="Google Shape;110;p21"/>
          <p:cNvSpPr/>
          <p:nvPr/>
        </p:nvSpPr>
        <p:spPr>
          <a:xfrm>
            <a:off x="1761700" y="1061725"/>
            <a:ext cx="5348100" cy="2477400"/>
          </a:xfrm>
          <a:prstGeom prst="rect">
            <a:avLst/>
          </a:prstGeom>
          <a:solidFill>
            <a:srgbClr val="D9D9D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highlight>
                <a:schemeClr val="accent1"/>
              </a:highlight>
            </a:endParaRPr>
          </a:p>
        </p:txBody>
      </p:sp>
      <p:sp>
        <p:nvSpPr>
          <p:cNvPr id="111" name="Google Shape;111;p21"/>
          <p:cNvSpPr txBox="1"/>
          <p:nvPr/>
        </p:nvSpPr>
        <p:spPr>
          <a:xfrm>
            <a:off x="2097725" y="1940700"/>
            <a:ext cx="4610100" cy="12621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
                <a:solidFill>
                  <a:schemeClr val="dk1"/>
                </a:solidFill>
                <a:latin typeface="Oswald SemiBold"/>
                <a:ea typeface="Oswald SemiBold"/>
                <a:cs typeface="Oswald SemiBold"/>
                <a:sym typeface="Oswald SemiBold"/>
              </a:rPr>
              <a:t>Despite its urban density, Kolkata has several green spaces like the Maidan and Rabindra Sarobar, providing recreational opportunities. The Hooghly River and its numerous tributaries add to the city's natural charm.</a:t>
            </a:r>
            <a:endParaRPr>
              <a:solidFill>
                <a:schemeClr val="dk1"/>
              </a:solidFill>
              <a:latin typeface="Oswald SemiBold"/>
              <a:ea typeface="Oswald SemiBold"/>
              <a:cs typeface="Oswald SemiBold"/>
              <a:sym typeface="Oswald SemiBold"/>
            </a:endParaRPr>
          </a:p>
          <a:p>
            <a:pPr marL="0" lvl="0" indent="0" algn="just" rtl="0">
              <a:spcBef>
                <a:spcPts val="0"/>
              </a:spcBef>
              <a:spcAft>
                <a:spcPts val="0"/>
              </a:spcAft>
              <a:buNone/>
            </a:pPr>
            <a:endParaRPr>
              <a:solidFill>
                <a:schemeClr val="dk1"/>
              </a:solidFill>
              <a:latin typeface="Oswald SemiBold"/>
              <a:ea typeface="Oswald SemiBold"/>
              <a:cs typeface="Oswald SemiBold"/>
              <a:sym typeface="Oswald SemiBold"/>
            </a:endParaRPr>
          </a:p>
        </p:txBody>
      </p:sp>
      <p:sp>
        <p:nvSpPr>
          <p:cNvPr id="112" name="Google Shape;112;p21"/>
          <p:cNvSpPr txBox="1"/>
          <p:nvPr/>
        </p:nvSpPr>
        <p:spPr>
          <a:xfrm>
            <a:off x="2455625" y="1417500"/>
            <a:ext cx="4374300" cy="5232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 sz="2200">
                <a:solidFill>
                  <a:schemeClr val="dk1"/>
                </a:solidFill>
                <a:latin typeface="Oswald SemiBold"/>
                <a:ea typeface="Oswald SemiBold"/>
                <a:cs typeface="Oswald SemiBold"/>
                <a:sym typeface="Oswald SemiBold"/>
              </a:rPr>
              <a:t>Green Spaces and Water Bodies</a:t>
            </a:r>
            <a:endParaRPr sz="3600">
              <a:solidFill>
                <a:schemeClr val="dk1"/>
              </a:solidFill>
              <a:latin typeface="Oswald SemiBold"/>
              <a:ea typeface="Oswald SemiBold"/>
              <a:cs typeface="Oswald SemiBold"/>
              <a:sym typeface="Oswald SemiBold"/>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1473</Words>
  <Application>Microsoft Office PowerPoint</Application>
  <PresentationFormat>On-screen Show (16:9)</PresentationFormat>
  <Paragraphs>96</Paragraphs>
  <Slides>24</Slides>
  <Notes>24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24</vt:i4>
      </vt:variant>
    </vt:vector>
  </HeadingPairs>
  <TitlesOfParts>
    <vt:vector size="32" baseType="lpstr">
      <vt:lpstr>Times New Roman</vt:lpstr>
      <vt:lpstr>Oswald SemiBold</vt:lpstr>
      <vt:lpstr>Impact</vt:lpstr>
      <vt:lpstr>Merriweather Black</vt:lpstr>
      <vt:lpstr>Arial</vt:lpstr>
      <vt:lpstr>Oswald</vt:lpstr>
      <vt:lpstr>Oswald Medium</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Sujal Agarwal</cp:lastModifiedBy>
  <cp:revision>1</cp:revision>
  <dcterms:modified xsi:type="dcterms:W3CDTF">2024-03-15T13:13:38Z</dcterms:modified>
</cp:coreProperties>
</file>